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C6A4-C2D9-4E16-90C8-4767D575CD2E}" type="datetimeFigureOut">
              <a:rPr lang="id-ID" smtClean="0"/>
              <a:t>02/10/2014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3B3D-8D82-4E34-8DA9-AF627178B7A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2nd Class Assignment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ANBI assistants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EX 2-1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 smtClean="0"/>
              <a:t>The following accounts appeared in recent financial statements of Garuda Indonesia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Identify each account as either a balance sheet account or an income statement account. For each balance sheet account, identify it as an asset, a liability, or owner’s equity. For each income statement account, identify it as a revenue or an expense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2420888"/>
          <a:ext cx="7056784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Accounts</a:t>
                      </a:r>
                      <a:r>
                        <a:rPr lang="id-ID" baseline="0" dirty="0" smtClean="0"/>
                        <a:t> Payable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Flight</a:t>
                      </a:r>
                      <a:r>
                        <a:rPr lang="id-ID" baseline="0" dirty="0" smtClean="0"/>
                        <a:t> Equipment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Aircraft Fuel Expense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Landing Fees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Air Traffic Liability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Passenger</a:t>
                      </a:r>
                      <a:r>
                        <a:rPr lang="id-ID" baseline="0" dirty="0" smtClean="0"/>
                        <a:t> Revenue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Cargo and Mail Revenue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Purchase Deposits for</a:t>
                      </a:r>
                      <a:r>
                        <a:rPr lang="id-ID" baseline="0" dirty="0" smtClean="0"/>
                        <a:t> Flight Equipment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Commissions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Spare Parts and Supplies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EX 2-4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 smtClean="0"/>
              <a:t>Lemon Jaya is a travel agency. The nine transactions recorded by Lemon during March 2008, its first month of operations, are indicated in the following T accounts</a:t>
            </a:r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780928"/>
          <a:ext cx="3096344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8172"/>
                <a:gridCol w="1548172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Cash</a:t>
                      </a:r>
                      <a:endParaRPr lang="id-ID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id-ID" dirty="0" smtClean="0"/>
                        <a:t>(1) 30,000,000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(2) 1,800,000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id-ID" dirty="0" smtClean="0"/>
                        <a:t>(7) 10,000,000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(3) 9,000,000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(4) 3,050,000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(6) 7,500,000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(8)</a:t>
                      </a:r>
                      <a:r>
                        <a:rPr lang="id-ID" baseline="0" dirty="0" smtClean="0"/>
                        <a:t> 2,500,000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9872" y="2780928"/>
          <a:ext cx="2448272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0180"/>
                <a:gridCol w="828092"/>
              </a:tblGrid>
              <a:tr h="444785">
                <a:tc gridSpan="2"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Equipment</a:t>
                      </a:r>
                      <a:endParaRPr lang="id-ID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828">
                <a:tc>
                  <a:txBody>
                    <a:bodyPr/>
                    <a:lstStyle/>
                    <a:p>
                      <a:r>
                        <a:rPr lang="id-ID" dirty="0" smtClean="0"/>
                        <a:t>(3) 24,000,000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56176" y="2852936"/>
          <a:ext cx="2448272" cy="263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0180"/>
                <a:gridCol w="828092"/>
              </a:tblGrid>
              <a:tr h="444785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Lemon Jaya, Drawing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828">
                <a:tc>
                  <a:txBody>
                    <a:bodyPr/>
                    <a:lstStyle/>
                    <a:p>
                      <a:r>
                        <a:rPr lang="id-ID" dirty="0" smtClean="0"/>
                        <a:t>(8) 2,500,000</a:t>
                      </a:r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828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sz="2400" dirty="0" smtClean="0"/>
              <a:t>Indicate for each debit and each credit : (a) whether an asset, liability, owner’s equity, drawing, revenue, or expense account was affected and (b) whether the account was increased (+) or decreased (-). Present your answer in the following form, with transaction (1) given as an example: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60648"/>
          <a:ext cx="2843808" cy="1116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904"/>
                <a:gridCol w="1421904"/>
              </a:tblGrid>
              <a:tr h="415431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Accounts Receivable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(5) 15,000,000</a:t>
                      </a:r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(7) 10,000,000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234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87824" y="260648"/>
          <a:ext cx="2915816" cy="108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7908"/>
                <a:gridCol w="1457908"/>
              </a:tblGrid>
              <a:tr h="41762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Accounts Payable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4096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(6) 7,500,000</a:t>
                      </a:r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(3) 15,000,000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404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7168" y="188640"/>
          <a:ext cx="2916832" cy="1153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416"/>
                <a:gridCol w="1458416"/>
              </a:tblGrid>
              <a:tr h="454787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Service Revenue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3830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(5) 15,000,000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3511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484784"/>
          <a:ext cx="2843808" cy="1116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904"/>
                <a:gridCol w="1421904"/>
              </a:tblGrid>
              <a:tr h="415431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Supplies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234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(2) 1,800,000</a:t>
                      </a:r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(9) 1,050,000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234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87824" y="1484784"/>
          <a:ext cx="2915816" cy="108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7908"/>
                <a:gridCol w="1457908"/>
              </a:tblGrid>
              <a:tr h="41762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Lemon</a:t>
                      </a:r>
                      <a:r>
                        <a:rPr lang="id-ID" sz="2000" baseline="0" dirty="0" smtClean="0"/>
                        <a:t> Jaya, Capital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34096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(1) 30,000,000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404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27168" y="1412776"/>
          <a:ext cx="2916832" cy="1153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416"/>
                <a:gridCol w="1458416"/>
              </a:tblGrid>
              <a:tr h="454787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Operating Expenses</a:t>
                      </a:r>
                      <a:endParaRPr lang="id-ID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6383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(4) 3,050,000</a:t>
                      </a:r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(9) 1,050,000</a:t>
                      </a:r>
                      <a:endParaRPr lang="id-ID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013176"/>
          <a:ext cx="6096000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070248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Account Debited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Account Credited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Transaction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Type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Effect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Type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Effect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asset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+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Owner’s equity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+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EX 2-5 EX 2-6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Based upon the T accounts in number 2 (Exercise 2-4)</a:t>
            </a:r>
          </a:p>
          <a:p>
            <a:pPr marL="514350" indent="-514350" algn="just">
              <a:buAutoNum type="alphaLcPeriod"/>
            </a:pPr>
            <a:r>
              <a:rPr lang="id-ID" dirty="0" smtClean="0"/>
              <a:t>prepare the nine journal entries from which the postings were made. Journal entry explanations may be omitted</a:t>
            </a:r>
          </a:p>
          <a:p>
            <a:pPr marL="514350" indent="-514350" algn="just">
              <a:buFont typeface="Arial" pitchFamily="34" charset="0"/>
              <a:buAutoNum type="alphaLcPeriod"/>
            </a:pPr>
            <a:r>
              <a:rPr lang="id-ID" dirty="0" smtClean="0"/>
              <a:t>prepare an unadjusted trial balance, listing the accounts in their proper order</a:t>
            </a:r>
          </a:p>
          <a:p>
            <a:pPr marL="514350" indent="-514350" algn="just">
              <a:buAutoNum type="alphaLcPeriod"/>
            </a:pPr>
            <a:endParaRPr lang="id-ID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4</a:t>
            </a:r>
            <a:r>
              <a:rPr lang="id-ID" dirty="0" smtClean="0"/>
              <a:t>. EX 2-15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 smtClean="0"/>
              <a:t>The following selected transactions were completed during May of the current year :</a:t>
            </a:r>
          </a:p>
          <a:p>
            <a:pPr marL="514350" indent="-514350">
              <a:buAutoNum type="arabicPeriod"/>
            </a:pPr>
            <a:r>
              <a:rPr lang="id-ID" dirty="0" smtClean="0"/>
              <a:t>Billed customers for fees earned, Rp 12,190,000</a:t>
            </a:r>
          </a:p>
          <a:p>
            <a:pPr marL="514350" indent="-514350">
              <a:buAutoNum type="arabicPeriod"/>
            </a:pPr>
            <a:r>
              <a:rPr lang="id-ID" dirty="0" smtClean="0"/>
              <a:t>Purchased supplies on account, Rp 1,250,000</a:t>
            </a:r>
          </a:p>
          <a:p>
            <a:pPr marL="514350" indent="-514350">
              <a:buAutoNum type="arabicPeriod"/>
            </a:pPr>
            <a:r>
              <a:rPr lang="id-ID" dirty="0" smtClean="0"/>
              <a:t>Received cash from customers on account, Rp 9,150,000</a:t>
            </a:r>
          </a:p>
          <a:p>
            <a:pPr marL="514350" indent="-514350">
              <a:buAutoNum type="arabicPeriod"/>
            </a:pPr>
            <a:r>
              <a:rPr lang="id-ID" dirty="0" smtClean="0"/>
              <a:t>Paid creditors on account, Rp 750,000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AutoNum type="alphaLcPeriod"/>
            </a:pPr>
            <a:r>
              <a:rPr lang="id-ID" dirty="0" smtClean="0"/>
              <a:t>Journalize the above transactions in a two-column journal, using the appropriate number to identify the transactions. Journal explanations may be omitted</a:t>
            </a:r>
          </a:p>
          <a:p>
            <a:pPr marL="514350" indent="-514350">
              <a:buAutoNum type="alphaLcPeriod"/>
            </a:pPr>
            <a:r>
              <a:rPr lang="id-ID" dirty="0" smtClean="0"/>
              <a:t>Post the entries prepared in (a) to the following T accounts : cash, supplies, account receivable, accounts payable, fees earned. To the left of each amount posted in the accounts, place the appropriate number to identify the transactions.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470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2nd Class Assignment</vt:lpstr>
      <vt:lpstr>1. EX 2-1</vt:lpstr>
      <vt:lpstr>2. EX 2-4</vt:lpstr>
      <vt:lpstr>PowerPoint Presentation</vt:lpstr>
      <vt:lpstr>3. EX 2-5 EX 2-6</vt:lpstr>
      <vt:lpstr>4. EX 2-15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Class Assignment</dc:title>
  <dc:creator>Toshiba</dc:creator>
  <cp:lastModifiedBy>PSMI-1</cp:lastModifiedBy>
  <cp:revision>6</cp:revision>
  <dcterms:created xsi:type="dcterms:W3CDTF">2014-10-02T04:40:11Z</dcterms:created>
  <dcterms:modified xsi:type="dcterms:W3CDTF">2014-10-02T10:09:06Z</dcterms:modified>
</cp:coreProperties>
</file>