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3" r:id="rId3"/>
    <p:sldId id="267" r:id="rId4"/>
    <p:sldId id="268" r:id="rId5"/>
    <p:sldId id="269" r:id="rId6"/>
    <p:sldId id="271" r:id="rId7"/>
    <p:sldId id="287" r:id="rId8"/>
    <p:sldId id="285" r:id="rId9"/>
    <p:sldId id="275" r:id="rId10"/>
    <p:sldId id="276" r:id="rId11"/>
    <p:sldId id="277" r:id="rId12"/>
    <p:sldId id="279" r:id="rId13"/>
    <p:sldId id="283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4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3E9A-0AD7-DC40-975D-C135E61B575C}" type="datetimeFigureOut">
              <a:rPr lang="en-US" smtClean="0"/>
              <a:pPr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6928-B093-B54D-AB2D-24DAB4D9D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8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3E9A-0AD7-DC40-975D-C135E61B575C}" type="datetimeFigureOut">
              <a:rPr lang="en-US" smtClean="0"/>
              <a:pPr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6928-B093-B54D-AB2D-24DAB4D9D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1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3E9A-0AD7-DC40-975D-C135E61B575C}" type="datetimeFigureOut">
              <a:rPr lang="en-US" smtClean="0"/>
              <a:pPr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6928-B093-B54D-AB2D-24DAB4D9D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3E9A-0AD7-DC40-975D-C135E61B575C}" type="datetimeFigureOut">
              <a:rPr lang="en-US" smtClean="0"/>
              <a:pPr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6928-B093-B54D-AB2D-24DAB4D9D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3E9A-0AD7-DC40-975D-C135E61B575C}" type="datetimeFigureOut">
              <a:rPr lang="en-US" smtClean="0"/>
              <a:pPr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6928-B093-B54D-AB2D-24DAB4D9D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6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3E9A-0AD7-DC40-975D-C135E61B575C}" type="datetimeFigureOut">
              <a:rPr lang="en-US" smtClean="0"/>
              <a:pPr/>
              <a:t>10/9/16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6928-B093-B54D-AB2D-24DAB4D9D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8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3E9A-0AD7-DC40-975D-C135E61B575C}" type="datetimeFigureOut">
              <a:rPr lang="en-US" smtClean="0"/>
              <a:pPr/>
              <a:t>10/9/16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6928-B093-B54D-AB2D-24DAB4D9D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6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3E9A-0AD7-DC40-975D-C135E61B575C}" type="datetimeFigureOut">
              <a:rPr lang="en-US" smtClean="0"/>
              <a:pPr/>
              <a:t>10/9/16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6928-B093-B54D-AB2D-24DAB4D9D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3E9A-0AD7-DC40-975D-C135E61B575C}" type="datetimeFigureOut">
              <a:rPr lang="en-US" smtClean="0"/>
              <a:pPr/>
              <a:t>10/9/16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6928-B093-B54D-AB2D-24DAB4D9D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3E9A-0AD7-DC40-975D-C135E61B575C}" type="datetimeFigureOut">
              <a:rPr lang="en-US" smtClean="0"/>
              <a:pPr/>
              <a:t>10/9/16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6928-B093-B54D-AB2D-24DAB4D9D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3E9A-0AD7-DC40-975D-C135E61B575C}" type="datetimeFigureOut">
              <a:rPr lang="en-US" smtClean="0"/>
              <a:pPr/>
              <a:t>10/9/16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6928-B093-B54D-AB2D-24DAB4D9D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7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73E9A-0AD7-DC40-975D-C135E61B575C}" type="datetimeFigureOut">
              <a:rPr lang="en-US" smtClean="0"/>
              <a:pPr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E6928-B093-B54D-AB2D-24DAB4D9D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6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hyperlink" Target="mailto:PIE2016@gmai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oleObject" Target="../embeddings/oleObject1.bin"/><Relationship Id="rId7" Type="http://schemas.openxmlformats.org/officeDocument/2006/relationships/package" Target="../embeddings/Microsoft_Word_Document1.docx"/><Relationship Id="rId8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0_F_93266580_xpCCzT5hQu3Bh7xKta6UEdGzZZtz4rz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7167" y="2772833"/>
            <a:ext cx="749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 smtClean="0"/>
              <a:t>TUGAS PENGANTAR ILMU EKONOMI </a:t>
            </a:r>
            <a:endParaRPr lang="en-US" sz="4000" dirty="0"/>
          </a:p>
        </p:txBody>
      </p:sp>
      <p:pic>
        <p:nvPicPr>
          <p:cNvPr id="7" name="Picture 6" descr="E:\PSMI's logo-2 tanpa B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1605" y="4096272"/>
            <a:ext cx="3157537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37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184835"/>
            <a:ext cx="8149167" cy="1265998"/>
            <a:chOff x="0" y="184835"/>
            <a:chExt cx="8149167" cy="1265998"/>
          </a:xfrm>
        </p:grpSpPr>
        <p:sp>
          <p:nvSpPr>
            <p:cNvPr id="6" name="Rectangle 5"/>
            <p:cNvSpPr/>
            <p:nvPr/>
          </p:nvSpPr>
          <p:spPr>
            <a:xfrm>
              <a:off x="0" y="184835"/>
              <a:ext cx="7958667" cy="12659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3999" y="508000"/>
              <a:ext cx="789516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4400" dirty="0" smtClean="0"/>
                <a:t>PEMBAGIAN KELOMPOK KELAS A</a:t>
              </a:r>
              <a:endParaRPr lang="en-US" sz="4400" dirty="0"/>
            </a:p>
          </p:txBody>
        </p:sp>
      </p:grpSp>
      <p:pic>
        <p:nvPicPr>
          <p:cNvPr id="8" name="Picture 7" descr="meetings-510.jp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4"/>
          <a:stretch/>
        </p:blipFill>
        <p:spPr>
          <a:xfrm>
            <a:off x="0" y="3874538"/>
            <a:ext cx="9144000" cy="2983462"/>
          </a:xfrm>
          <a:prstGeom prst="rect">
            <a:avLst/>
          </a:prstGeom>
        </p:spPr>
      </p:pic>
      <p:pic>
        <p:nvPicPr>
          <p:cNvPr id="9" name="Picture 8" descr="E:\PSMI's logo-2 tanpa B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6323" y="30087"/>
            <a:ext cx="1063239" cy="56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/>
          <a:srcRect l="1952" t="24510" r="2713" b="20588"/>
          <a:stretch>
            <a:fillRect/>
          </a:stretch>
        </p:blipFill>
        <p:spPr bwMode="auto">
          <a:xfrm>
            <a:off x="-17929" y="1504619"/>
            <a:ext cx="9195147" cy="518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770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184835"/>
            <a:ext cx="8149167" cy="1265998"/>
            <a:chOff x="0" y="184835"/>
            <a:chExt cx="8149167" cy="1265998"/>
          </a:xfrm>
        </p:grpSpPr>
        <p:sp>
          <p:nvSpPr>
            <p:cNvPr id="6" name="Rectangle 5"/>
            <p:cNvSpPr/>
            <p:nvPr/>
          </p:nvSpPr>
          <p:spPr>
            <a:xfrm>
              <a:off x="0" y="184835"/>
              <a:ext cx="7958667" cy="12659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3999" y="508000"/>
              <a:ext cx="789516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4400" dirty="0" smtClean="0"/>
                <a:t>PEMBAGIAN KELOMPOK KELAS B</a:t>
              </a:r>
              <a:endParaRPr lang="en-US" sz="4400" dirty="0"/>
            </a:p>
          </p:txBody>
        </p:sp>
      </p:grpSp>
      <p:pic>
        <p:nvPicPr>
          <p:cNvPr id="8" name="Picture 7" descr="meetings-510.jp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4"/>
          <a:stretch/>
        </p:blipFill>
        <p:spPr>
          <a:xfrm>
            <a:off x="0" y="3874538"/>
            <a:ext cx="9144000" cy="2983462"/>
          </a:xfrm>
          <a:prstGeom prst="rect">
            <a:avLst/>
          </a:prstGeom>
        </p:spPr>
      </p:pic>
      <p:pic>
        <p:nvPicPr>
          <p:cNvPr id="10" name="Picture 9" descr="E:\PSMI's logo-2 tanpa B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6323" y="30087"/>
            <a:ext cx="1063239" cy="56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/>
          <a:srcRect l="1952" t="23774" r="43640" b="11275"/>
          <a:stretch>
            <a:fillRect/>
          </a:stretch>
        </p:blipFill>
        <p:spPr bwMode="auto">
          <a:xfrm>
            <a:off x="529562" y="1450833"/>
            <a:ext cx="8056340" cy="540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7705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4835"/>
            <a:ext cx="7958667" cy="12659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eetings-510.jp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4"/>
          <a:stretch/>
        </p:blipFill>
        <p:spPr>
          <a:xfrm>
            <a:off x="0" y="3874538"/>
            <a:ext cx="9144000" cy="29834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0212" y="508000"/>
            <a:ext cx="7895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400" dirty="0" smtClean="0"/>
              <a:t>PEMBAGIAN KELOMPOK KELAS C</a:t>
            </a:r>
            <a:endParaRPr lang="en-US" sz="4400" dirty="0"/>
          </a:p>
        </p:txBody>
      </p:sp>
      <p:pic>
        <p:nvPicPr>
          <p:cNvPr id="7" name="Picture 6" descr="E:\PSMI's logo-2 tanpa B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6323" y="30087"/>
            <a:ext cx="1063239" cy="56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/>
          <a:srcRect l="1539" t="24020" r="41021" b="24265"/>
          <a:stretch>
            <a:fillRect/>
          </a:stretch>
        </p:blipFill>
        <p:spPr bwMode="auto">
          <a:xfrm>
            <a:off x="200211" y="1757082"/>
            <a:ext cx="8677849" cy="439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7705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4835"/>
            <a:ext cx="7958667" cy="12659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eetings-510.jp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4"/>
          <a:stretch/>
        </p:blipFill>
        <p:spPr>
          <a:xfrm>
            <a:off x="0" y="3874538"/>
            <a:ext cx="9144000" cy="29834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0212" y="508000"/>
            <a:ext cx="7895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400" dirty="0" smtClean="0"/>
              <a:t>PEMBAGIAN KELOMPOK KELAS </a:t>
            </a:r>
            <a:r>
              <a:rPr lang="en-US" sz="4400" dirty="0"/>
              <a:t>Q</a:t>
            </a:r>
          </a:p>
        </p:txBody>
      </p:sp>
      <p:pic>
        <p:nvPicPr>
          <p:cNvPr id="7" name="Picture 6" descr="E:\PSMI's logo-2 tanpa B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6323" y="30087"/>
            <a:ext cx="1063239" cy="56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 l="2183" t="31801" r="16515" b="10601"/>
          <a:stretch>
            <a:fillRect/>
          </a:stretch>
        </p:blipFill>
        <p:spPr bwMode="auto">
          <a:xfrm>
            <a:off x="25520" y="1783958"/>
            <a:ext cx="9118480" cy="418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1880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184835"/>
            <a:ext cx="8149167" cy="1265998"/>
            <a:chOff x="0" y="184835"/>
            <a:chExt cx="8149167" cy="1265998"/>
          </a:xfrm>
        </p:grpSpPr>
        <p:sp>
          <p:nvSpPr>
            <p:cNvPr id="6" name="Rectangle 5"/>
            <p:cNvSpPr/>
            <p:nvPr/>
          </p:nvSpPr>
          <p:spPr>
            <a:xfrm>
              <a:off x="0" y="184835"/>
              <a:ext cx="7958667" cy="12659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3999" y="229252"/>
              <a:ext cx="789516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4400" dirty="0" smtClean="0"/>
                <a:t>ASISTEN KELOMPOK</a:t>
              </a:r>
              <a:endParaRPr lang="en-US" sz="4400" dirty="0"/>
            </a:p>
          </p:txBody>
        </p:sp>
      </p:grpSp>
      <p:pic>
        <p:nvPicPr>
          <p:cNvPr id="12" name="Picture 11" descr="E:\PSMI's logo-2 tanpa 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323" y="30087"/>
            <a:ext cx="1063239" cy="56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70000" y="1907381"/>
          <a:ext cx="6604000" cy="39116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PEMBAGIAN ASISTEN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PEMBAGIAN ASISTEN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ARI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YVANA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INTISHAR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BAYU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BAYU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ARI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ARI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YVANA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INTISHAR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BAYU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BAYU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ARI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BELLA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INTISHAR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YVANA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INTISHAR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BAYU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ARI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INTISHAR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YVANA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INTISHAR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BAYU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PEMBAGIAN ASISTEN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PEMBAGIAN ASISTEN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BELLA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BELLA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DWINA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DIANDRA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DEVY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BELLA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DEVY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DWINA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DIANDRA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DEVY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BELLA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DWINA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DIANDRA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BELLA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DWINA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DIANDRA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70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184835"/>
            <a:ext cx="8149167" cy="1265998"/>
            <a:chOff x="0" y="184835"/>
            <a:chExt cx="8149167" cy="1265998"/>
          </a:xfrm>
        </p:grpSpPr>
        <p:sp>
          <p:nvSpPr>
            <p:cNvPr id="8" name="Rectangle 7"/>
            <p:cNvSpPr/>
            <p:nvPr/>
          </p:nvSpPr>
          <p:spPr>
            <a:xfrm>
              <a:off x="0" y="184835"/>
              <a:ext cx="7958667" cy="12659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3999" y="508000"/>
              <a:ext cx="789516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 smtClean="0"/>
                <a:t>KONTAK A</a:t>
              </a:r>
              <a:r>
                <a:rPr lang="id-ID" sz="4400" dirty="0" smtClean="0"/>
                <a:t>SISTEN</a:t>
              </a:r>
              <a:r>
                <a:rPr lang="en-US" sz="4400" dirty="0" smtClean="0"/>
                <a:t> PSMI</a:t>
              </a:r>
              <a:endParaRPr lang="en-US" sz="4400" dirty="0"/>
            </a:p>
          </p:txBody>
        </p:sp>
      </p:grpSp>
      <p:pic>
        <p:nvPicPr>
          <p:cNvPr id="6" name="Picture 5" descr="meetings-510.jp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4"/>
          <a:stretch/>
        </p:blipFill>
        <p:spPr>
          <a:xfrm>
            <a:off x="0" y="3874538"/>
            <a:ext cx="9144000" cy="2983462"/>
          </a:xfrm>
          <a:prstGeom prst="rect">
            <a:avLst/>
          </a:prstGeom>
        </p:spPr>
      </p:pic>
      <p:pic>
        <p:nvPicPr>
          <p:cNvPr id="10" name="Picture 9" descr="E:\PSMI's logo-2 tanpa B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6323" y="30087"/>
            <a:ext cx="1063239" cy="56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reen Shot 2016-10-07 at 7.52.1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399"/>
            <a:ext cx="9219562" cy="403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0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675249" y="2138384"/>
            <a:ext cx="10104634" cy="1265998"/>
            <a:chOff x="675249" y="2138384"/>
            <a:chExt cx="10104634" cy="1265998"/>
          </a:xfrm>
        </p:grpSpPr>
        <p:sp>
          <p:nvSpPr>
            <p:cNvPr id="8" name="Rectangle 7"/>
            <p:cNvSpPr/>
            <p:nvPr/>
          </p:nvSpPr>
          <p:spPr>
            <a:xfrm>
              <a:off x="675249" y="2138384"/>
              <a:ext cx="7958667" cy="12659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84715" y="2144871"/>
              <a:ext cx="789516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 smtClean="0"/>
                <a:t>T</a:t>
              </a:r>
              <a:r>
                <a:rPr lang="id-ID" sz="4400" dirty="0" smtClean="0"/>
                <a:t>ERIM</a:t>
              </a:r>
              <a:r>
                <a:rPr lang="en-US" sz="4400" dirty="0" smtClean="0"/>
                <a:t>A</a:t>
              </a:r>
              <a:r>
                <a:rPr lang="id-ID" sz="4400" dirty="0" smtClean="0"/>
                <a:t> K</a:t>
              </a:r>
              <a:r>
                <a:rPr lang="en-US" sz="4400" dirty="0" smtClean="0"/>
                <a:t>A</a:t>
              </a:r>
              <a:r>
                <a:rPr lang="id-ID" sz="4400" dirty="0" smtClean="0"/>
                <a:t>SIH</a:t>
              </a:r>
              <a:endParaRPr lang="en-US" sz="4400" dirty="0"/>
            </a:p>
          </p:txBody>
        </p:sp>
      </p:grpSp>
      <p:pic>
        <p:nvPicPr>
          <p:cNvPr id="6" name="Picture 5" descr="meetings-510.jpg"/>
          <p:cNvPicPr>
            <a:picLocks noChangeAspect="1"/>
          </p:cNvPicPr>
          <p:nvPr/>
        </p:nvPicPr>
        <p:blipFill rotWithShape="1">
          <a:blip r:embed="rId2">
            <a:alphaModFix amt="35000"/>
            <a:lum contrast="-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434"/>
          <a:stretch/>
        </p:blipFill>
        <p:spPr>
          <a:xfrm>
            <a:off x="0" y="3874538"/>
            <a:ext cx="9144000" cy="29834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50306" y="1516969"/>
            <a:ext cx="441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Calibri" panose="020F0502020204030204" pitchFamily="34" charset="0"/>
            </a:endParaRPr>
          </a:p>
          <a:p>
            <a:pPr marL="342900" lvl="0" indent="-342900" algn="just"/>
            <a:endParaRPr lang="id-ID" b="1" dirty="0" smtClean="0"/>
          </a:p>
          <a:p>
            <a:endParaRPr lang="id-ID" dirty="0"/>
          </a:p>
        </p:txBody>
      </p:sp>
      <p:pic>
        <p:nvPicPr>
          <p:cNvPr id="11" name="Picture 10" descr="E:\PSMI's logo-2 tanpa B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6323" y="30087"/>
            <a:ext cx="1063239" cy="56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346874" y="2914312"/>
            <a:ext cx="747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more information : </a:t>
            </a:r>
            <a:r>
              <a:rPr lang="id-ID" dirty="0" smtClean="0"/>
              <a:t>www.</a:t>
            </a:r>
            <a:r>
              <a:rPr lang="en-US" dirty="0" smtClean="0"/>
              <a:t>labpsmi.weebly.com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533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84835"/>
            <a:ext cx="8149167" cy="1265998"/>
            <a:chOff x="0" y="184835"/>
            <a:chExt cx="8149167" cy="1265998"/>
          </a:xfrm>
        </p:grpSpPr>
        <p:sp>
          <p:nvSpPr>
            <p:cNvPr id="8" name="Rectangle 7"/>
            <p:cNvSpPr/>
            <p:nvPr/>
          </p:nvSpPr>
          <p:spPr>
            <a:xfrm>
              <a:off x="0" y="184835"/>
              <a:ext cx="7958667" cy="12659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3999" y="508000"/>
              <a:ext cx="789516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4400" dirty="0" smtClean="0"/>
                <a:t>DESKRIPSI UMUM</a:t>
              </a:r>
              <a:r>
                <a:rPr lang="en-US" sz="4400" dirty="0" smtClean="0"/>
                <a:t> </a:t>
              </a:r>
              <a:endParaRPr lang="en-US" sz="4400" dirty="0"/>
            </a:p>
          </p:txBody>
        </p:sp>
      </p:grpSp>
      <p:pic>
        <p:nvPicPr>
          <p:cNvPr id="6" name="Picture 5" descr="meetings-510.jpg"/>
          <p:cNvPicPr>
            <a:picLocks noChangeAspect="1"/>
          </p:cNvPicPr>
          <p:nvPr/>
        </p:nvPicPr>
        <p:blipFill rotWithShape="1">
          <a:blip r:embed="rId2">
            <a:alphaModFix amt="35000"/>
            <a:lum contrast="-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434"/>
          <a:stretch/>
        </p:blipFill>
        <p:spPr>
          <a:xfrm>
            <a:off x="0" y="3874538"/>
            <a:ext cx="9144000" cy="29834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3998" y="1677155"/>
            <a:ext cx="8538310" cy="4524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dikerjakan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berkelompok</a:t>
            </a:r>
            <a:r>
              <a:rPr lang="en-US" dirty="0" smtClean="0"/>
              <a:t>.</a:t>
            </a:r>
            <a:endParaRPr lang="id-ID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id-ID" dirty="0"/>
              <a:t>Peng</a:t>
            </a:r>
            <a:r>
              <a:rPr lang="en-US" dirty="0"/>
              <a:t>a</a:t>
            </a:r>
            <a:r>
              <a:rPr lang="id-ID" dirty="0"/>
              <a:t>nt</a:t>
            </a:r>
            <a:r>
              <a:rPr lang="en-US" dirty="0"/>
              <a:t>a</a:t>
            </a:r>
            <a:r>
              <a:rPr lang="id-ID" dirty="0"/>
              <a:t>r Ilmu Ekonomi diberik</a:t>
            </a:r>
            <a:r>
              <a:rPr lang="en-US" dirty="0"/>
              <a:t>a</a:t>
            </a:r>
            <a:r>
              <a:rPr lang="id-ID" dirty="0"/>
              <a:t>n </a:t>
            </a:r>
            <a:r>
              <a:rPr lang="en-US" dirty="0"/>
              <a:t>a</a:t>
            </a:r>
            <a:r>
              <a:rPr lang="id-ID" dirty="0"/>
              <a:t>g</a:t>
            </a:r>
            <a:r>
              <a:rPr lang="en-US" dirty="0"/>
              <a:t>a</a:t>
            </a:r>
            <a:r>
              <a:rPr lang="id-ID" dirty="0"/>
              <a:t>r m</a:t>
            </a:r>
            <a:r>
              <a:rPr lang="en-US" dirty="0"/>
              <a:t>a</a:t>
            </a:r>
            <a:r>
              <a:rPr lang="id-ID" dirty="0"/>
              <a:t>h</a:t>
            </a:r>
            <a:r>
              <a:rPr lang="en-US" dirty="0"/>
              <a:t>a</a:t>
            </a:r>
            <a:r>
              <a:rPr lang="id-ID" dirty="0"/>
              <a:t>sisw</a:t>
            </a:r>
            <a:r>
              <a:rPr lang="en-US" dirty="0"/>
              <a:t>a</a:t>
            </a:r>
            <a:r>
              <a:rPr lang="id-ID" dirty="0"/>
              <a:t> d</a:t>
            </a:r>
            <a:r>
              <a:rPr lang="en-US" dirty="0"/>
              <a:t>a</a:t>
            </a:r>
            <a:r>
              <a:rPr lang="id-ID" dirty="0"/>
              <a:t>p</a:t>
            </a:r>
            <a:r>
              <a:rPr lang="en-US" dirty="0"/>
              <a:t>a</a:t>
            </a:r>
            <a:r>
              <a:rPr lang="id-ID" dirty="0"/>
              <a:t>t menganalisis aspek-</a:t>
            </a:r>
            <a:r>
              <a:rPr lang="en-US" dirty="0"/>
              <a:t>a</a:t>
            </a:r>
            <a:r>
              <a:rPr lang="id-ID" dirty="0"/>
              <a:t>spek ekonomi y</a:t>
            </a:r>
            <a:r>
              <a:rPr lang="en-US" dirty="0"/>
              <a:t>a</a:t>
            </a:r>
            <a:r>
              <a:rPr lang="id-ID" dirty="0"/>
              <a:t>ng mempeng</a:t>
            </a:r>
            <a:r>
              <a:rPr lang="en-US" dirty="0"/>
              <a:t>a</a:t>
            </a:r>
            <a:r>
              <a:rPr lang="id-ID" dirty="0"/>
              <a:t>ruhi su</a:t>
            </a:r>
            <a:r>
              <a:rPr lang="en-US" dirty="0"/>
              <a:t>a</a:t>
            </a:r>
            <a:r>
              <a:rPr lang="id-ID" dirty="0"/>
              <a:t>tu industri.  B</a:t>
            </a:r>
            <a:r>
              <a:rPr lang="en-US" dirty="0"/>
              <a:t>a</a:t>
            </a:r>
            <a:r>
              <a:rPr lang="id-ID" dirty="0"/>
              <a:t>t</a:t>
            </a:r>
            <a:r>
              <a:rPr lang="en-US" dirty="0"/>
              <a:t>a</a:t>
            </a:r>
            <a:r>
              <a:rPr lang="id-ID" dirty="0"/>
              <a:t>s</a:t>
            </a:r>
            <a:r>
              <a:rPr lang="en-US" dirty="0"/>
              <a:t>a</a:t>
            </a:r>
            <a:r>
              <a:rPr lang="id-ID" dirty="0"/>
              <a:t>n objek </a:t>
            </a:r>
            <a:r>
              <a:rPr lang="en-US" dirty="0"/>
              <a:t>a</a:t>
            </a:r>
            <a:r>
              <a:rPr lang="id-ID" dirty="0"/>
              <a:t>m</a:t>
            </a:r>
            <a:r>
              <a:rPr lang="en-US" dirty="0"/>
              <a:t>a</a:t>
            </a:r>
            <a:r>
              <a:rPr lang="id-ID" dirty="0"/>
              <a:t>t</a:t>
            </a:r>
            <a:r>
              <a:rPr lang="en-US" dirty="0"/>
              <a:t>a</a:t>
            </a:r>
            <a:r>
              <a:rPr lang="id-ID" dirty="0"/>
              <a:t>n tug</a:t>
            </a:r>
            <a:r>
              <a:rPr lang="en-US" dirty="0"/>
              <a:t>a</a:t>
            </a:r>
            <a:r>
              <a:rPr lang="id-ID" dirty="0"/>
              <a:t>s bes</a:t>
            </a:r>
            <a:r>
              <a:rPr lang="en-US" dirty="0"/>
              <a:t>a</a:t>
            </a:r>
            <a:r>
              <a:rPr lang="id-ID" dirty="0"/>
              <a:t>r ini </a:t>
            </a:r>
            <a:r>
              <a:rPr lang="en-US" dirty="0"/>
              <a:t>a</a:t>
            </a:r>
            <a:r>
              <a:rPr lang="id-ID" dirty="0"/>
              <a:t>d</a:t>
            </a:r>
            <a:r>
              <a:rPr lang="en-US" dirty="0"/>
              <a:t>a</a:t>
            </a:r>
            <a:r>
              <a:rPr lang="id-ID" dirty="0"/>
              <a:t>l</a:t>
            </a:r>
            <a:r>
              <a:rPr lang="en-US" dirty="0"/>
              <a:t>a</a:t>
            </a:r>
            <a:r>
              <a:rPr lang="id-ID" dirty="0"/>
              <a:t>h industri di region J</a:t>
            </a:r>
            <a:r>
              <a:rPr lang="en-US" dirty="0"/>
              <a:t>a</a:t>
            </a:r>
            <a:r>
              <a:rPr lang="id-ID" dirty="0"/>
              <a:t>w</a:t>
            </a:r>
            <a:r>
              <a:rPr lang="en-US" dirty="0"/>
              <a:t>a</a:t>
            </a:r>
            <a:r>
              <a:rPr lang="id-ID" dirty="0"/>
              <a:t> Timur, Indonesi</a:t>
            </a:r>
            <a:r>
              <a:rPr lang="en-US" dirty="0"/>
              <a:t>a</a:t>
            </a:r>
            <a:r>
              <a:rPr lang="id-ID" dirty="0"/>
              <a:t>. Objek industri </a:t>
            </a:r>
            <a:r>
              <a:rPr lang="en-US" dirty="0"/>
              <a:t>a</a:t>
            </a:r>
            <a:r>
              <a:rPr lang="id-ID" dirty="0"/>
              <a:t>m</a:t>
            </a:r>
            <a:r>
              <a:rPr lang="en-US" dirty="0"/>
              <a:t>a</a:t>
            </a:r>
            <a:r>
              <a:rPr lang="id-ID" dirty="0"/>
              <a:t>t</a:t>
            </a:r>
            <a:r>
              <a:rPr lang="en-US" dirty="0"/>
              <a:t>a</a:t>
            </a:r>
            <a:r>
              <a:rPr lang="id-ID" dirty="0"/>
              <a:t>n terdiri d</a:t>
            </a:r>
            <a:r>
              <a:rPr lang="en-US" dirty="0"/>
              <a:t>a</a:t>
            </a:r>
            <a:r>
              <a:rPr lang="id-ID" dirty="0"/>
              <a:t>ri 9 sektor pilih</a:t>
            </a:r>
            <a:r>
              <a:rPr lang="en-US" dirty="0"/>
              <a:t>a</a:t>
            </a:r>
            <a:r>
              <a:rPr lang="id-ID" dirty="0"/>
              <a:t>n, y</a:t>
            </a:r>
            <a:r>
              <a:rPr lang="en-US" dirty="0"/>
              <a:t>a</a:t>
            </a:r>
            <a:r>
              <a:rPr lang="id-ID" dirty="0"/>
              <a:t>itu: </a:t>
            </a:r>
            <a:endParaRPr lang="en-ID" dirty="0"/>
          </a:p>
          <a:p>
            <a:pPr marL="800100" lvl="1" indent="-342900">
              <a:buFont typeface="+mj-lt"/>
              <a:buAutoNum type="arabicParenR"/>
            </a:pPr>
            <a:r>
              <a:rPr lang="id-ID" b="1" dirty="0">
                <a:solidFill>
                  <a:srgbClr val="800000"/>
                </a:solidFill>
              </a:rPr>
              <a:t>SEKTOR PERTANIAN</a:t>
            </a:r>
            <a:endParaRPr lang="en-ID" b="1" dirty="0">
              <a:solidFill>
                <a:srgbClr val="800000"/>
              </a:solidFill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id-ID" dirty="0" smtClean="0">
                <a:solidFill>
                  <a:srgbClr val="800000"/>
                </a:solidFill>
              </a:rPr>
              <a:t>SEKTOR PERTAMBANGAN</a:t>
            </a:r>
            <a:endParaRPr lang="en-ID" dirty="0" smtClean="0">
              <a:solidFill>
                <a:srgbClr val="800000"/>
              </a:solidFill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id-ID" dirty="0" smtClean="0">
                <a:solidFill>
                  <a:srgbClr val="800000"/>
                </a:solidFill>
              </a:rPr>
              <a:t>SEKTOR INDUSTRI DASAR DAN KIMIA</a:t>
            </a:r>
            <a:endParaRPr lang="en-ID" dirty="0" smtClean="0">
              <a:solidFill>
                <a:srgbClr val="800000"/>
              </a:solidFill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id-ID" b="1" dirty="0" smtClean="0">
                <a:solidFill>
                  <a:srgbClr val="800000"/>
                </a:solidFill>
              </a:rPr>
              <a:t>SEKTOR ANEKA INDUSTRI</a:t>
            </a:r>
            <a:endParaRPr lang="en-ID" b="1" dirty="0" smtClean="0">
              <a:solidFill>
                <a:srgbClr val="800000"/>
              </a:solidFill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id-ID" b="1" dirty="0" smtClean="0">
                <a:solidFill>
                  <a:srgbClr val="800000"/>
                </a:solidFill>
              </a:rPr>
              <a:t>SEKTOR </a:t>
            </a:r>
            <a:r>
              <a:rPr lang="id-ID" b="1" dirty="0">
                <a:solidFill>
                  <a:srgbClr val="800000"/>
                </a:solidFill>
              </a:rPr>
              <a:t>INDUSTRI BARANG DAN KONSUMSI</a:t>
            </a:r>
            <a:endParaRPr lang="en-ID" b="1" dirty="0">
              <a:solidFill>
                <a:srgbClr val="800000"/>
              </a:solidFill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id-ID" dirty="0">
                <a:solidFill>
                  <a:srgbClr val="800000"/>
                </a:solidFill>
              </a:rPr>
              <a:t>SEKTOR PROPERTI DAN REAL ESTATE</a:t>
            </a:r>
            <a:endParaRPr lang="en-ID" dirty="0">
              <a:solidFill>
                <a:srgbClr val="800000"/>
              </a:solidFill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id-ID" b="1" dirty="0">
                <a:solidFill>
                  <a:srgbClr val="800000"/>
                </a:solidFill>
              </a:rPr>
              <a:t>SEKTOR INFRASTRUKTUR UTILITAS DAN TRANPORTASI</a:t>
            </a:r>
            <a:endParaRPr lang="en-ID" b="1" dirty="0">
              <a:solidFill>
                <a:srgbClr val="800000"/>
              </a:solidFill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id-ID" dirty="0">
                <a:solidFill>
                  <a:srgbClr val="800000"/>
                </a:solidFill>
              </a:rPr>
              <a:t>SEKTOR KEUANGAN </a:t>
            </a:r>
            <a:endParaRPr lang="en-ID" dirty="0">
              <a:solidFill>
                <a:srgbClr val="800000"/>
              </a:solidFill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id-ID" dirty="0">
                <a:solidFill>
                  <a:srgbClr val="800000"/>
                </a:solidFill>
              </a:rPr>
              <a:t>SEKTOR PERDAGANGAN JASA DAN INVESTAS</a:t>
            </a:r>
            <a:r>
              <a:rPr lang="id-ID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 </a:t>
            </a:r>
            <a:endParaRPr lang="en-ID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id-ID" dirty="0"/>
              <a:t> </a:t>
            </a:r>
            <a:endParaRPr lang="en-ID" dirty="0"/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" name="Picture 9" descr="E:\PSMI's logo-2 tanpa B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6323" y="30087"/>
            <a:ext cx="1063239" cy="56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33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>
          <a:xfrm>
            <a:off x="0" y="184835"/>
            <a:ext cx="8149167" cy="1265998"/>
            <a:chOff x="0" y="184835"/>
            <a:chExt cx="8149167" cy="1265998"/>
          </a:xfrm>
        </p:grpSpPr>
        <p:sp>
          <p:nvSpPr>
            <p:cNvPr id="8" name="Rectangle 7"/>
            <p:cNvSpPr/>
            <p:nvPr/>
          </p:nvSpPr>
          <p:spPr>
            <a:xfrm>
              <a:off x="0" y="184835"/>
              <a:ext cx="7958667" cy="12659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3999" y="508000"/>
              <a:ext cx="789516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4400" dirty="0" smtClean="0"/>
                <a:t>ATURAN UMUM</a:t>
              </a:r>
              <a:r>
                <a:rPr lang="en-US" sz="4400" dirty="0" smtClean="0"/>
                <a:t> </a:t>
              </a:r>
              <a:endParaRPr lang="en-US" sz="4400" dirty="0"/>
            </a:p>
          </p:txBody>
        </p:sp>
      </p:grpSp>
      <p:pic>
        <p:nvPicPr>
          <p:cNvPr id="6" name="Picture 5" descr="meetings-510.jpg"/>
          <p:cNvPicPr>
            <a:picLocks noChangeAspect="1"/>
          </p:cNvPicPr>
          <p:nvPr/>
        </p:nvPicPr>
        <p:blipFill rotWithShape="1">
          <a:blip r:embed="rId2">
            <a:alphaModFix amt="35000"/>
            <a:lum contrast="-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434"/>
          <a:stretch/>
        </p:blipFill>
        <p:spPr>
          <a:xfrm>
            <a:off x="0" y="3874538"/>
            <a:ext cx="9144000" cy="29834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3998" y="1677155"/>
            <a:ext cx="853831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Responser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yang </a:t>
            </a:r>
            <a:r>
              <a:rPr lang="en-US" dirty="0" err="1" smtClean="0"/>
              <a:t>diadakan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(PSMI)</a:t>
            </a:r>
            <a:r>
              <a:rPr lang="id-ID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Media </a:t>
            </a:r>
            <a:r>
              <a:rPr lang="en-US" dirty="0" err="1" smtClean="0"/>
              <a:t>komunikasi</a:t>
            </a:r>
            <a:r>
              <a:rPr lang="en-US" dirty="0" smtClean="0"/>
              <a:t> yang </a:t>
            </a:r>
            <a:r>
              <a:rPr lang="en-US" dirty="0" err="1" smtClean="0"/>
              <a:t>diperbolehkan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tatap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, SMS,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WhatsApp</a:t>
            </a:r>
            <a:r>
              <a:rPr lang="id-ID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pakaian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diperbolehkan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kaos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sandal)</a:t>
            </a:r>
            <a:r>
              <a:rPr lang="id-ID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Maksimal</a:t>
            </a:r>
            <a:r>
              <a:rPr lang="en-US" dirty="0" smtClean="0"/>
              <a:t> </a:t>
            </a:r>
            <a:r>
              <a:rPr lang="en-US" dirty="0" err="1" smtClean="0"/>
              <a:t>menghubungi</a:t>
            </a:r>
            <a:r>
              <a:rPr lang="en-US" dirty="0" smtClean="0"/>
              <a:t> </a:t>
            </a:r>
            <a:r>
              <a:rPr lang="en-US" dirty="0" err="1" smtClean="0"/>
              <a:t>asisten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asistensi</a:t>
            </a:r>
            <a:r>
              <a:rPr lang="en-US" dirty="0" smtClean="0"/>
              <a:t> H-24 jam </a:t>
            </a:r>
            <a:r>
              <a:rPr lang="id-ID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asistensi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 H-3 jam</a:t>
            </a:r>
            <a:r>
              <a:rPr lang="id-ID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Dilarang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asistensi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email, </a:t>
            </a:r>
            <a:r>
              <a:rPr lang="en-US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id-ID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Maksimal</a:t>
            </a:r>
            <a:r>
              <a:rPr lang="en-US" dirty="0" smtClean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asisten</a:t>
            </a:r>
            <a:r>
              <a:rPr lang="en-US" dirty="0" smtClean="0"/>
              <a:t> </a:t>
            </a:r>
            <a:r>
              <a:rPr lang="en-US" dirty="0" err="1" smtClean="0"/>
              <a:t>pukul</a:t>
            </a:r>
            <a:r>
              <a:rPr lang="en-US" dirty="0" smtClean="0"/>
              <a:t> 22.00 </a:t>
            </a:r>
            <a:r>
              <a:rPr lang="en-US" dirty="0" err="1" smtClean="0"/>
              <a:t>sehari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asistensi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id-ID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id-ID" i="1" dirty="0" smtClean="0"/>
              <a:t>Form </a:t>
            </a:r>
            <a:r>
              <a:rPr lang="id-ID" dirty="0" smtClean="0"/>
              <a:t>pemilih</a:t>
            </a:r>
            <a:r>
              <a:rPr lang="en-US" dirty="0" smtClean="0"/>
              <a:t>a</a:t>
            </a:r>
            <a:r>
              <a:rPr lang="id-ID" dirty="0" smtClean="0"/>
              <a:t>n objek </a:t>
            </a:r>
            <a:r>
              <a:rPr lang="en-US" dirty="0" smtClean="0"/>
              <a:t>a</a:t>
            </a:r>
            <a:r>
              <a:rPr lang="id-ID" dirty="0" smtClean="0"/>
              <a:t>m</a:t>
            </a:r>
            <a:r>
              <a:rPr lang="en-US" dirty="0" smtClean="0"/>
              <a:t>a</a:t>
            </a:r>
            <a:r>
              <a:rPr lang="id-ID" dirty="0" smtClean="0"/>
              <a:t>t</a:t>
            </a:r>
            <a:r>
              <a:rPr lang="en-US" dirty="0" smtClean="0"/>
              <a:t>a</a:t>
            </a:r>
            <a:r>
              <a:rPr lang="id-ID" dirty="0" smtClean="0"/>
              <a:t>n </a:t>
            </a:r>
            <a:r>
              <a:rPr lang="en-US" dirty="0" smtClean="0"/>
              <a:t>a</a:t>
            </a:r>
            <a:r>
              <a:rPr lang="id-ID" dirty="0" smtClean="0"/>
              <a:t>k</a:t>
            </a:r>
            <a:r>
              <a:rPr lang="en-US" dirty="0" smtClean="0"/>
              <a:t>a</a:t>
            </a:r>
            <a:r>
              <a:rPr lang="id-ID" dirty="0" smtClean="0"/>
              <a:t>n ditempel di m</a:t>
            </a:r>
            <a:r>
              <a:rPr lang="en-US" dirty="0" smtClean="0"/>
              <a:t>a</a:t>
            </a:r>
            <a:r>
              <a:rPr lang="id-ID" dirty="0" smtClean="0"/>
              <a:t>ding L</a:t>
            </a:r>
            <a:r>
              <a:rPr lang="en-US" dirty="0" smtClean="0"/>
              <a:t>a</a:t>
            </a:r>
            <a:r>
              <a:rPr lang="id-ID" dirty="0" smtClean="0"/>
              <a:t>bor</a:t>
            </a:r>
            <a:r>
              <a:rPr lang="en-US" dirty="0" smtClean="0"/>
              <a:t>a</a:t>
            </a:r>
            <a:r>
              <a:rPr lang="id-ID" dirty="0" smtClean="0"/>
              <a:t>torium PSMI p</a:t>
            </a:r>
            <a:r>
              <a:rPr lang="en-US" dirty="0" smtClean="0"/>
              <a:t>a</a:t>
            </a:r>
            <a:r>
              <a:rPr lang="id-ID" dirty="0" smtClean="0"/>
              <a:t>d</a:t>
            </a:r>
            <a:r>
              <a:rPr lang="en-US" dirty="0" smtClean="0"/>
              <a:t>a</a:t>
            </a:r>
            <a:r>
              <a:rPr lang="id-ID" dirty="0" smtClean="0"/>
              <a:t> h</a:t>
            </a:r>
            <a:r>
              <a:rPr lang="en-US" dirty="0" smtClean="0"/>
              <a:t>a</a:t>
            </a:r>
            <a:r>
              <a:rPr lang="id-ID" dirty="0" smtClean="0"/>
              <a:t>ri Sabtu, 8 Oktober 2016 d</a:t>
            </a:r>
            <a:r>
              <a:rPr lang="en-US" dirty="0" smtClean="0"/>
              <a:t>a</a:t>
            </a:r>
            <a:r>
              <a:rPr lang="id-ID" dirty="0" smtClean="0"/>
              <a:t>n pengisi</a:t>
            </a:r>
            <a:r>
              <a:rPr lang="en-US" dirty="0" smtClean="0"/>
              <a:t>a</a:t>
            </a:r>
            <a:r>
              <a:rPr lang="id-ID" dirty="0" smtClean="0"/>
              <a:t>n p</a:t>
            </a:r>
            <a:r>
              <a:rPr lang="en-US" dirty="0" smtClean="0"/>
              <a:t>a</a:t>
            </a:r>
            <a:r>
              <a:rPr lang="id-ID" dirty="0" smtClean="0"/>
              <a:t>ling l</a:t>
            </a:r>
            <a:r>
              <a:rPr lang="en-US" dirty="0" smtClean="0"/>
              <a:t>a</a:t>
            </a:r>
            <a:r>
              <a:rPr lang="id-ID" dirty="0" smtClean="0"/>
              <a:t>mb</a:t>
            </a:r>
            <a:r>
              <a:rPr lang="en-US" dirty="0" smtClean="0"/>
              <a:t>a</a:t>
            </a:r>
            <a:r>
              <a:rPr lang="id-ID" dirty="0" smtClean="0"/>
              <a:t>t dil</a:t>
            </a:r>
            <a:r>
              <a:rPr lang="en-US" dirty="0" smtClean="0"/>
              <a:t>a</a:t>
            </a:r>
            <a:r>
              <a:rPr lang="id-ID" dirty="0" smtClean="0"/>
              <a:t>kuk</a:t>
            </a:r>
            <a:r>
              <a:rPr lang="en-US" dirty="0" smtClean="0"/>
              <a:t>a</a:t>
            </a:r>
            <a:r>
              <a:rPr lang="id-ID" dirty="0" smtClean="0"/>
              <a:t>n p</a:t>
            </a:r>
            <a:r>
              <a:rPr lang="en-US" dirty="0" smtClean="0"/>
              <a:t>a</a:t>
            </a:r>
            <a:r>
              <a:rPr lang="id-ID" dirty="0" smtClean="0"/>
              <a:t>d</a:t>
            </a:r>
            <a:r>
              <a:rPr lang="en-US" dirty="0" smtClean="0"/>
              <a:t>a</a:t>
            </a:r>
            <a:r>
              <a:rPr lang="id-ID" dirty="0" smtClean="0"/>
              <a:t> h</a:t>
            </a:r>
            <a:r>
              <a:rPr lang="en-US" dirty="0" smtClean="0"/>
              <a:t>a</a:t>
            </a:r>
            <a:r>
              <a:rPr lang="id-ID" dirty="0" smtClean="0"/>
              <a:t>ri Minggu, 9 Oktober 2016 pukul </a:t>
            </a:r>
            <a:r>
              <a:rPr lang="en-US" dirty="0" smtClean="0"/>
              <a:t>17.00 WPSMI.</a:t>
            </a:r>
            <a:endParaRPr lang="id-ID" i="1" dirty="0"/>
          </a:p>
        </p:txBody>
      </p:sp>
      <p:pic>
        <p:nvPicPr>
          <p:cNvPr id="7" name="Picture 6" descr="E:\PSMI's logo-2 tanpa B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6323" y="30087"/>
            <a:ext cx="1063239" cy="56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33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>
          <a:xfrm>
            <a:off x="0" y="184835"/>
            <a:ext cx="8149167" cy="1265998"/>
            <a:chOff x="0" y="184835"/>
            <a:chExt cx="8149167" cy="1265998"/>
          </a:xfrm>
        </p:grpSpPr>
        <p:sp>
          <p:nvSpPr>
            <p:cNvPr id="8" name="Rectangle 7"/>
            <p:cNvSpPr/>
            <p:nvPr/>
          </p:nvSpPr>
          <p:spPr>
            <a:xfrm>
              <a:off x="0" y="184835"/>
              <a:ext cx="7958667" cy="12659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3999" y="508000"/>
              <a:ext cx="789516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4400" dirty="0" smtClean="0"/>
                <a:t>SANKSI</a:t>
              </a:r>
              <a:r>
                <a:rPr lang="en-US" sz="4400" dirty="0" smtClean="0"/>
                <a:t> </a:t>
              </a:r>
              <a:endParaRPr lang="en-US" sz="4400" dirty="0"/>
            </a:p>
          </p:txBody>
        </p:sp>
      </p:grpSp>
      <p:pic>
        <p:nvPicPr>
          <p:cNvPr id="6" name="Picture 5" descr="meetings-510.jpg"/>
          <p:cNvPicPr>
            <a:picLocks noChangeAspect="1"/>
          </p:cNvPicPr>
          <p:nvPr/>
        </p:nvPicPr>
        <p:blipFill rotWithShape="1">
          <a:blip r:embed="rId2">
            <a:alphaModFix amt="35000"/>
            <a:lum contrast="-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434"/>
          <a:stretch/>
        </p:blipFill>
        <p:spPr>
          <a:xfrm>
            <a:off x="0" y="3874538"/>
            <a:ext cx="9144000" cy="29834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3998" y="1677155"/>
            <a:ext cx="85383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dirty="0" err="1" smtClean="0"/>
              <a:t>Keterlambatan</a:t>
            </a:r>
            <a:r>
              <a:rPr lang="en-US" dirty="0" smtClean="0"/>
              <a:t> </a:t>
            </a:r>
            <a:r>
              <a:rPr lang="en-US" dirty="0" err="1" smtClean="0"/>
              <a:t>pengumpulan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resmi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responsi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pengurangan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50%</a:t>
            </a:r>
            <a:r>
              <a:rPr lang="id-ID" dirty="0" smtClean="0"/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 smtClean="0"/>
              <a:t>Keterlambatan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responsi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 5 </a:t>
            </a:r>
            <a:r>
              <a:rPr lang="en-US" dirty="0" err="1" smtClean="0"/>
              <a:t>menit</a:t>
            </a:r>
            <a:r>
              <a:rPr lang="id-ID" dirty="0" smtClean="0"/>
              <a:t>.</a:t>
            </a:r>
            <a:r>
              <a:rPr lang="en-US" dirty="0" smtClean="0"/>
              <a:t> </a:t>
            </a:r>
            <a:endParaRPr lang="id-ID" dirty="0" smtClean="0"/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responsi</a:t>
            </a:r>
            <a:r>
              <a:rPr lang="en-US" dirty="0" smtClean="0"/>
              <a:t> </a:t>
            </a:r>
            <a:r>
              <a:rPr lang="en-US" dirty="0" err="1" smtClean="0"/>
              <a:t>susulan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yang </a:t>
            </a:r>
            <a:r>
              <a:rPr lang="en-US" dirty="0" err="1" smtClean="0"/>
              <a:t>absen</a:t>
            </a:r>
            <a:r>
              <a:rPr lang="id-ID" dirty="0" smtClean="0"/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plagiarisme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dikenakan</a:t>
            </a:r>
            <a:r>
              <a:rPr lang="en-US" dirty="0" smtClean="0"/>
              <a:t> </a:t>
            </a:r>
            <a:r>
              <a:rPr lang="en-US" dirty="0" err="1" smtClean="0"/>
              <a:t>sanksi</a:t>
            </a:r>
            <a:r>
              <a:rPr lang="en-US" dirty="0" smtClean="0"/>
              <a:t> </a:t>
            </a:r>
            <a:r>
              <a:rPr lang="en-US" dirty="0" err="1" smtClean="0"/>
              <a:t>pengurangan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100%</a:t>
            </a:r>
            <a:r>
              <a:rPr lang="id-ID" dirty="0" smtClean="0"/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responser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responsi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perijinan</a:t>
            </a:r>
            <a:r>
              <a:rPr lang="en-US" dirty="0" smtClean="0"/>
              <a:t> yang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menghubungi</a:t>
            </a:r>
            <a:r>
              <a:rPr lang="en-US" dirty="0" smtClean="0"/>
              <a:t> </a:t>
            </a:r>
            <a:r>
              <a:rPr lang="en-US" dirty="0" err="1" smtClean="0"/>
              <a:t>Komisi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id-ID" dirty="0" smtClean="0"/>
              <a:t>.</a:t>
            </a:r>
            <a:r>
              <a:rPr lang="en-US" dirty="0" smtClean="0"/>
              <a:t> </a:t>
            </a:r>
            <a:endParaRPr lang="id-ID" dirty="0"/>
          </a:p>
        </p:txBody>
      </p:sp>
      <p:pic>
        <p:nvPicPr>
          <p:cNvPr id="7" name="Picture 6" descr="E:\PSMI's logo-2 tanpa B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6323" y="30087"/>
            <a:ext cx="1063239" cy="56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33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>
          <a:xfrm>
            <a:off x="0" y="100028"/>
            <a:ext cx="8156323" cy="1446550"/>
            <a:chOff x="0" y="100028"/>
            <a:chExt cx="7958667" cy="1446550"/>
          </a:xfrm>
        </p:grpSpPr>
        <p:sp>
          <p:nvSpPr>
            <p:cNvPr id="8" name="Rectangle 7"/>
            <p:cNvSpPr/>
            <p:nvPr/>
          </p:nvSpPr>
          <p:spPr>
            <a:xfrm>
              <a:off x="0" y="184835"/>
              <a:ext cx="7958667" cy="12659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047" y="100028"/>
              <a:ext cx="789516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 smtClean="0"/>
                <a:t>FORMAT TUGAS BESAR</a:t>
              </a:r>
              <a:br>
                <a:rPr lang="en-US" sz="4400" dirty="0" smtClean="0"/>
              </a:br>
              <a:r>
                <a:rPr lang="id-ID" sz="4400" dirty="0" smtClean="0"/>
                <a:t>PENG</a:t>
              </a:r>
              <a:r>
                <a:rPr lang="en-US" sz="4400" dirty="0" smtClean="0"/>
                <a:t>AN</a:t>
              </a:r>
              <a:r>
                <a:rPr lang="id-ID" sz="4400" dirty="0" smtClean="0"/>
                <a:t>T</a:t>
              </a:r>
              <a:r>
                <a:rPr lang="en-US" sz="4400" dirty="0" smtClean="0"/>
                <a:t>A</a:t>
              </a:r>
              <a:r>
                <a:rPr lang="id-ID" sz="4400" dirty="0" smtClean="0"/>
                <a:t>R ILMU EKONOMI 2</a:t>
              </a:r>
              <a:r>
                <a:rPr lang="en-US" sz="4400" dirty="0" smtClean="0"/>
                <a:t>01</a:t>
              </a:r>
              <a:r>
                <a:rPr lang="id-ID" sz="4400" dirty="0" smtClean="0"/>
                <a:t>6</a:t>
              </a:r>
              <a:endParaRPr lang="en-US" sz="4400" dirty="0"/>
            </a:p>
          </p:txBody>
        </p:sp>
      </p:grpSp>
      <p:pic>
        <p:nvPicPr>
          <p:cNvPr id="6" name="Picture 5" descr="meetings-510.jpg"/>
          <p:cNvPicPr>
            <a:picLocks noChangeAspect="1"/>
          </p:cNvPicPr>
          <p:nvPr/>
        </p:nvPicPr>
        <p:blipFill rotWithShape="1">
          <a:blip r:embed="rId2">
            <a:alphaModFix amt="35000"/>
            <a:lum contrast="-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434"/>
          <a:stretch/>
        </p:blipFill>
        <p:spPr>
          <a:xfrm>
            <a:off x="0" y="3874538"/>
            <a:ext cx="9144000" cy="29834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0610" y="1677154"/>
            <a:ext cx="426173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b="1" dirty="0" smtClean="0"/>
              <a:t>B</a:t>
            </a:r>
            <a:r>
              <a:rPr lang="en-US" b="1" dirty="0" smtClean="0"/>
              <a:t>A</a:t>
            </a:r>
            <a:r>
              <a:rPr lang="id-ID" b="1" dirty="0" smtClean="0"/>
              <a:t>B I </a:t>
            </a:r>
            <a:r>
              <a:rPr lang="en-US" b="1" dirty="0" err="1" smtClean="0">
                <a:latin typeface="Calibri" panose="020F0502020204030204" pitchFamily="34" charset="0"/>
              </a:rPr>
              <a:t>Pendahulua</a:t>
            </a:r>
            <a:r>
              <a:rPr lang="id-ID" b="1" dirty="0" smtClean="0">
                <a:latin typeface="Calibri" panose="020F0502020204030204" pitchFamily="34" charset="0"/>
              </a:rPr>
              <a:t>n</a:t>
            </a:r>
            <a:endParaRPr lang="en-US" b="1" dirty="0" smtClean="0">
              <a:latin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</a:rPr>
              <a:t>Latar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belakang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</a:rPr>
              <a:t>Perumusan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masalah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</a:rPr>
              <a:t>Tujuan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</a:rPr>
              <a:t>Manfaat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</a:rPr>
              <a:t>Batasan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dan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Asumsi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lvl="0" indent="-342900" algn="just"/>
            <a:endParaRPr lang="id-ID" dirty="0" smtClean="0"/>
          </a:p>
          <a:p>
            <a:pPr marL="342900" lvl="0" indent="-342900" algn="just"/>
            <a:r>
              <a:rPr lang="id-ID" b="1" dirty="0" smtClean="0"/>
              <a:t>B</a:t>
            </a:r>
            <a:r>
              <a:rPr lang="en-US" b="1" dirty="0" smtClean="0"/>
              <a:t>A</a:t>
            </a:r>
            <a:r>
              <a:rPr lang="id-ID" b="1" dirty="0" smtClean="0"/>
              <a:t>B II </a:t>
            </a:r>
            <a:r>
              <a:rPr lang="en-US" b="1" dirty="0" err="1" smtClean="0">
                <a:latin typeface="Calibri" panose="020F0502020204030204" pitchFamily="34" charset="0"/>
              </a:rPr>
              <a:t>Gambaran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Umum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Objek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Amatan</a:t>
            </a:r>
            <a:endParaRPr lang="en-US" b="1" dirty="0" smtClean="0">
              <a:latin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</a:rPr>
              <a:t>Profil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Objek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Amatan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</a:rPr>
              <a:t>Kondisi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Eksisting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Objek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Amatan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lvl="0" indent="-342900" algn="just"/>
            <a:endParaRPr lang="id-ID" dirty="0" smtClean="0"/>
          </a:p>
          <a:p>
            <a:pPr marL="342900" lvl="0" indent="-342900" algn="just"/>
            <a:r>
              <a:rPr lang="id-ID" b="1" dirty="0" smtClean="0"/>
              <a:t>B</a:t>
            </a:r>
            <a:r>
              <a:rPr lang="en-US" b="1" dirty="0" smtClean="0"/>
              <a:t>A</a:t>
            </a:r>
            <a:r>
              <a:rPr lang="id-ID" b="1" dirty="0" smtClean="0"/>
              <a:t>B III </a:t>
            </a:r>
            <a:r>
              <a:rPr lang="en-US" b="1" dirty="0" err="1" smtClean="0">
                <a:latin typeface="Calibri" panose="020F0502020204030204" pitchFamily="34" charset="0"/>
              </a:rPr>
              <a:t>Kajian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Pustaka</a:t>
            </a:r>
            <a:endParaRPr lang="id-ID" b="1" dirty="0" smtClean="0"/>
          </a:p>
          <a:p>
            <a:pPr marL="342900" lvl="0" indent="-342900" algn="just"/>
            <a:endParaRPr lang="id-ID" dirty="0" smtClean="0"/>
          </a:p>
        </p:txBody>
      </p:sp>
      <p:pic>
        <p:nvPicPr>
          <p:cNvPr id="7" name="Picture 6" descr="E:\PSMI's logo-2 tanpa B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6323" y="30087"/>
            <a:ext cx="1063239" cy="56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331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>
          <a:xfrm>
            <a:off x="0" y="100028"/>
            <a:ext cx="7958667" cy="1446550"/>
            <a:chOff x="0" y="100028"/>
            <a:chExt cx="7958667" cy="1446550"/>
          </a:xfrm>
        </p:grpSpPr>
        <p:sp>
          <p:nvSpPr>
            <p:cNvPr id="8" name="Rectangle 7"/>
            <p:cNvSpPr/>
            <p:nvPr/>
          </p:nvSpPr>
          <p:spPr>
            <a:xfrm>
              <a:off x="0" y="184835"/>
              <a:ext cx="7958667" cy="12659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047" y="100028"/>
              <a:ext cx="789516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 smtClean="0"/>
                <a:t>FORMAT TUGAS BESAR</a:t>
              </a:r>
              <a:br>
                <a:rPr lang="en-US" sz="4400" dirty="0" smtClean="0"/>
              </a:br>
              <a:r>
                <a:rPr lang="en-US" sz="4400" dirty="0" smtClean="0"/>
                <a:t>ANALISIS &amp; ESTIMASI BIAYA 201</a:t>
              </a:r>
              <a:r>
                <a:rPr lang="id-ID" sz="4400" dirty="0" smtClean="0"/>
                <a:t>6</a:t>
              </a:r>
              <a:endParaRPr lang="en-US" sz="4400" dirty="0"/>
            </a:p>
          </p:txBody>
        </p:sp>
      </p:grpSp>
      <p:pic>
        <p:nvPicPr>
          <p:cNvPr id="6" name="Picture 5" descr="meetings-510.jpg"/>
          <p:cNvPicPr>
            <a:picLocks noChangeAspect="1"/>
          </p:cNvPicPr>
          <p:nvPr/>
        </p:nvPicPr>
        <p:blipFill rotWithShape="1">
          <a:blip r:embed="rId2">
            <a:alphaModFix amt="35000"/>
            <a:lum contrast="-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434"/>
          <a:stretch/>
        </p:blipFill>
        <p:spPr>
          <a:xfrm>
            <a:off x="0" y="3874538"/>
            <a:ext cx="9144000" cy="2983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962" y="1519317"/>
            <a:ext cx="4417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/>
            <a:r>
              <a:rPr lang="id-ID" b="1" dirty="0" smtClean="0"/>
              <a:t>B</a:t>
            </a:r>
            <a:r>
              <a:rPr lang="en-US" b="1" dirty="0" smtClean="0"/>
              <a:t>A</a:t>
            </a:r>
            <a:r>
              <a:rPr lang="id-ID" b="1" dirty="0" smtClean="0"/>
              <a:t>B IV Metodologi </a:t>
            </a:r>
          </a:p>
          <a:p>
            <a:pPr marL="342900" lvl="0" indent="-342900" algn="just"/>
            <a:r>
              <a:rPr lang="id-ID" dirty="0" smtClean="0"/>
              <a:t>Flowhart</a:t>
            </a:r>
          </a:p>
          <a:p>
            <a:pPr marL="342900" lvl="0" indent="-342900" algn="just"/>
            <a:r>
              <a:rPr lang="id-ID" dirty="0" smtClean="0"/>
              <a:t>Penjelasan flowchart </a:t>
            </a:r>
          </a:p>
          <a:p>
            <a:pPr marL="342900" lvl="0" indent="-342900" algn="just"/>
            <a:r>
              <a:rPr lang="id-ID" b="1" dirty="0" smtClean="0"/>
              <a:t>B</a:t>
            </a:r>
            <a:r>
              <a:rPr lang="en-US" b="1" dirty="0" smtClean="0"/>
              <a:t>A</a:t>
            </a:r>
            <a:r>
              <a:rPr lang="id-ID" b="1" dirty="0" smtClean="0"/>
              <a:t>B V </a:t>
            </a:r>
            <a:r>
              <a:rPr lang="en-US" b="1" dirty="0" err="1" smtClean="0">
                <a:latin typeface="Calibri" panose="020F0502020204030204" pitchFamily="34" charset="0"/>
              </a:rPr>
              <a:t>Pengumpulan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dan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Pengolahan</a:t>
            </a:r>
            <a:r>
              <a:rPr lang="en-US" b="1" dirty="0" smtClean="0">
                <a:latin typeface="Calibri" panose="020F0502020204030204" pitchFamily="34" charset="0"/>
              </a:rPr>
              <a:t> Data</a:t>
            </a:r>
          </a:p>
          <a:p>
            <a:pPr marL="342900" indent="-342900" algn="just"/>
            <a:r>
              <a:rPr lang="en-US" dirty="0" err="1">
                <a:latin typeface="Calibri" panose="020F0502020204030204" pitchFamily="34" charset="0"/>
              </a:rPr>
              <a:t>Pengumpulan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Pengolahan</a:t>
            </a:r>
            <a:r>
              <a:rPr lang="en-US" dirty="0">
                <a:latin typeface="Calibri" panose="020F0502020204030204" pitchFamily="34" charset="0"/>
              </a:rPr>
              <a:t> Data</a:t>
            </a:r>
          </a:p>
          <a:p>
            <a:pPr marL="342900" lvl="0" indent="-342900" algn="just"/>
            <a:endParaRPr lang="en-US" b="1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pPr marL="342900" lvl="0" indent="-342900" algn="just"/>
            <a:endParaRPr lang="id-ID" b="1" dirty="0" smtClean="0"/>
          </a:p>
          <a:p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407962" y="2998739"/>
            <a:ext cx="4417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Bab VI</a:t>
            </a:r>
            <a:r>
              <a:rPr lang="id-ID" b="1" dirty="0" smtClean="0">
                <a:latin typeface="Calibri" panose="020F0502020204030204" pitchFamily="34" charset="0"/>
              </a:rPr>
              <a:t> Analisis dan Interpretasi data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Proses </a:t>
            </a:r>
            <a:r>
              <a:rPr lang="en-US" dirty="0" err="1" smtClean="0">
                <a:latin typeface="Calibri" panose="020F0502020204030204" pitchFamily="34" charset="0"/>
              </a:rPr>
              <a:t>bisnis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Industri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objek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amatan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</a:rPr>
              <a:t>Sistem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harga</a:t>
            </a:r>
            <a:r>
              <a:rPr lang="en-US" dirty="0" smtClean="0">
                <a:latin typeface="Calibri" panose="020F0502020204030204" pitchFamily="34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</a:rPr>
              <a:t>permintaan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dan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penawaran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US" dirty="0" err="1" smtClean="0">
                <a:latin typeface="Calibri" panose="020F0502020204030204" pitchFamily="34" charset="0"/>
              </a:rPr>
              <a:t>Kebijakan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fiskal</a:t>
            </a:r>
            <a:endParaRPr lang="en-US" dirty="0" smtClean="0">
              <a:latin typeface="Calibri" panose="020F0502020204030204" pitchFamily="34" charset="0"/>
            </a:endParaRPr>
          </a:p>
          <a:p>
            <a:pPr lvl="0"/>
            <a:r>
              <a:rPr lang="id-ID" dirty="0"/>
              <a:t>Peran Investasi dalam Pembangunan </a:t>
            </a:r>
            <a:r>
              <a:rPr lang="id-ID" dirty="0" smtClean="0"/>
              <a:t>Ekonomi</a:t>
            </a:r>
          </a:p>
          <a:p>
            <a:r>
              <a:rPr lang="id-ID" dirty="0"/>
              <a:t>Lembaga </a:t>
            </a:r>
            <a:r>
              <a:rPr lang="id-ID" dirty="0" smtClean="0"/>
              <a:t>Keuangan</a:t>
            </a:r>
          </a:p>
          <a:p>
            <a:endParaRPr lang="en-ID" dirty="0"/>
          </a:p>
          <a:p>
            <a:pPr lvl="0"/>
            <a:endParaRPr lang="en-ID" dirty="0"/>
          </a:p>
          <a:p>
            <a:endParaRPr lang="en-US" dirty="0" smtClean="0">
              <a:latin typeface="Calibri" panose="020F0502020204030204" pitchFamily="34" charset="0"/>
            </a:endParaRPr>
          </a:p>
          <a:p>
            <a:pPr marL="342900" lvl="0" indent="-342900" algn="just"/>
            <a:endParaRPr lang="id-ID" b="1" dirty="0" smtClean="0"/>
          </a:p>
          <a:p>
            <a:endParaRPr lang="id-ID" dirty="0"/>
          </a:p>
        </p:txBody>
      </p:sp>
      <p:pic>
        <p:nvPicPr>
          <p:cNvPr id="11" name="Picture 10" descr="E:\PSMI's logo-2 tanpa B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6323" y="30087"/>
            <a:ext cx="1063239" cy="56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117946" y="1546578"/>
            <a:ext cx="346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BAB VII </a:t>
            </a:r>
            <a:r>
              <a:rPr lang="en-US" b="1" dirty="0" err="1" smtClean="0"/>
              <a:t>Kesimpulan</a:t>
            </a:r>
            <a:r>
              <a:rPr lang="en-US" b="1" dirty="0" smtClean="0"/>
              <a:t> Saran</a:t>
            </a:r>
          </a:p>
          <a:p>
            <a:r>
              <a:rPr lang="en-US" dirty="0" err="1" smtClean="0"/>
              <a:t>Kesimpulan</a:t>
            </a:r>
            <a:endParaRPr lang="en-US" dirty="0" smtClean="0"/>
          </a:p>
          <a:p>
            <a:r>
              <a:rPr lang="en-US" dirty="0" smtClean="0"/>
              <a:t>Saran</a:t>
            </a:r>
            <a:endParaRPr lang="en-US" dirty="0"/>
          </a:p>
        </p:txBody>
      </p:sp>
      <p:grpSp>
        <p:nvGrpSpPr>
          <p:cNvPr id="12" name="Group 6"/>
          <p:cNvGrpSpPr/>
          <p:nvPr/>
        </p:nvGrpSpPr>
        <p:grpSpPr>
          <a:xfrm>
            <a:off x="0" y="100028"/>
            <a:ext cx="8156323" cy="2123658"/>
            <a:chOff x="0" y="100028"/>
            <a:chExt cx="7958667" cy="2123658"/>
          </a:xfrm>
        </p:grpSpPr>
        <p:sp>
          <p:nvSpPr>
            <p:cNvPr id="13" name="Rectangle 12"/>
            <p:cNvSpPr/>
            <p:nvPr/>
          </p:nvSpPr>
          <p:spPr>
            <a:xfrm>
              <a:off x="0" y="184835"/>
              <a:ext cx="7958667" cy="12659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047" y="100028"/>
              <a:ext cx="7895168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 smtClean="0"/>
                <a:t>FORMAT TUGAS BESAR</a:t>
              </a:r>
              <a:br>
                <a:rPr lang="en-US" sz="4400" dirty="0" smtClean="0"/>
              </a:br>
              <a:r>
                <a:rPr lang="id-ID" sz="4400" dirty="0" smtClean="0"/>
                <a:t>PENG</a:t>
              </a:r>
              <a:r>
                <a:rPr lang="en-US" sz="4400" dirty="0" smtClean="0"/>
                <a:t>AN</a:t>
              </a:r>
              <a:r>
                <a:rPr lang="id-ID" sz="4400" dirty="0" smtClean="0"/>
                <a:t>T</a:t>
              </a:r>
              <a:r>
                <a:rPr lang="en-US" sz="4400" dirty="0" smtClean="0"/>
                <a:t>A</a:t>
              </a:r>
              <a:r>
                <a:rPr lang="id-ID" sz="4400" dirty="0" smtClean="0"/>
                <a:t>R ILMU EKONOMI 2</a:t>
              </a:r>
              <a:r>
                <a:rPr lang="en-US" sz="4400" dirty="0" smtClean="0"/>
                <a:t>01</a:t>
              </a:r>
              <a:r>
                <a:rPr lang="id-ID" sz="4400" dirty="0" smtClean="0"/>
                <a:t>6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33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>
          <a:xfrm>
            <a:off x="0" y="100028"/>
            <a:ext cx="7958667" cy="1446550"/>
            <a:chOff x="0" y="100028"/>
            <a:chExt cx="7958667" cy="1446550"/>
          </a:xfrm>
        </p:grpSpPr>
        <p:sp>
          <p:nvSpPr>
            <p:cNvPr id="8" name="Rectangle 7"/>
            <p:cNvSpPr/>
            <p:nvPr/>
          </p:nvSpPr>
          <p:spPr>
            <a:xfrm>
              <a:off x="0" y="184835"/>
              <a:ext cx="7958667" cy="12659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047" y="100028"/>
              <a:ext cx="789516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 smtClean="0"/>
                <a:t>FORMAT TUGAS BESAR</a:t>
              </a:r>
              <a:br>
                <a:rPr lang="en-US" sz="4400" dirty="0" smtClean="0"/>
              </a:br>
              <a:r>
                <a:rPr lang="en-US" sz="4400" dirty="0" smtClean="0"/>
                <a:t>ANALISIS &amp; ESTIMASI BIAYA 201</a:t>
              </a:r>
              <a:r>
                <a:rPr lang="id-ID" sz="4400" dirty="0" smtClean="0"/>
                <a:t>6</a:t>
              </a:r>
              <a:endParaRPr lang="en-US" sz="4400" dirty="0"/>
            </a:p>
          </p:txBody>
        </p:sp>
      </p:grpSp>
      <p:pic>
        <p:nvPicPr>
          <p:cNvPr id="6" name="Picture 5" descr="meetings-510.jpg"/>
          <p:cNvPicPr>
            <a:picLocks noChangeAspect="1"/>
          </p:cNvPicPr>
          <p:nvPr/>
        </p:nvPicPr>
        <p:blipFill rotWithShape="1">
          <a:blip r:embed="rId2">
            <a:alphaModFix amt="35000"/>
            <a:lum contrast="-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434"/>
          <a:stretch/>
        </p:blipFill>
        <p:spPr>
          <a:xfrm>
            <a:off x="0" y="3874538"/>
            <a:ext cx="9144000" cy="2983462"/>
          </a:xfrm>
          <a:prstGeom prst="rect">
            <a:avLst/>
          </a:prstGeom>
        </p:spPr>
      </p:pic>
      <p:pic>
        <p:nvPicPr>
          <p:cNvPr id="11" name="Picture 10" descr="E:\PSMI's logo-2 tanpa B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6323" y="30087"/>
            <a:ext cx="1063239" cy="56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6"/>
          <p:cNvGrpSpPr/>
          <p:nvPr/>
        </p:nvGrpSpPr>
        <p:grpSpPr>
          <a:xfrm>
            <a:off x="0" y="100028"/>
            <a:ext cx="8156323" cy="2123658"/>
            <a:chOff x="0" y="100028"/>
            <a:chExt cx="7958667" cy="2123658"/>
          </a:xfrm>
        </p:grpSpPr>
        <p:sp>
          <p:nvSpPr>
            <p:cNvPr id="13" name="Rectangle 12"/>
            <p:cNvSpPr/>
            <p:nvPr/>
          </p:nvSpPr>
          <p:spPr>
            <a:xfrm>
              <a:off x="0" y="184835"/>
              <a:ext cx="7958667" cy="12659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047" y="100028"/>
              <a:ext cx="7895168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 smtClean="0"/>
                <a:t>FORMAT TUGAS BESAR</a:t>
              </a:r>
              <a:br>
                <a:rPr lang="en-US" sz="4400" dirty="0" smtClean="0"/>
              </a:br>
              <a:r>
                <a:rPr lang="id-ID" sz="4400" dirty="0" smtClean="0"/>
                <a:t>PENG</a:t>
              </a:r>
              <a:r>
                <a:rPr lang="en-US" sz="4400" dirty="0" smtClean="0"/>
                <a:t>AN</a:t>
              </a:r>
              <a:r>
                <a:rPr lang="id-ID" sz="4400" dirty="0" smtClean="0"/>
                <a:t>T</a:t>
              </a:r>
              <a:r>
                <a:rPr lang="en-US" sz="4400" dirty="0" smtClean="0"/>
                <a:t>A</a:t>
              </a:r>
              <a:r>
                <a:rPr lang="id-ID" sz="4400" dirty="0" smtClean="0"/>
                <a:t>R ILMU EKONOMI 2</a:t>
              </a:r>
              <a:r>
                <a:rPr lang="en-US" sz="4400" dirty="0" smtClean="0"/>
                <a:t>01</a:t>
              </a:r>
              <a:r>
                <a:rPr lang="id-ID" sz="4400" dirty="0" smtClean="0"/>
                <a:t>6</a:t>
              </a:r>
              <a:endParaRPr lang="en-US" sz="4400" dirty="0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67555" y="1671916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id-ID" b="1" dirty="0" smtClean="0"/>
              <a:t>PENGUMPULAN </a:t>
            </a:r>
            <a:r>
              <a:rPr lang="id-ID" b="1" i="1" dirty="0" smtClean="0"/>
              <a:t>SOFT COPY</a:t>
            </a:r>
            <a:endParaRPr lang="id-ID" dirty="0" smtClean="0"/>
          </a:p>
          <a:p>
            <a:r>
              <a:rPr lang="id-ID" dirty="0" smtClean="0"/>
              <a:t>Adapun format pengumpulan </a:t>
            </a:r>
            <a:r>
              <a:rPr lang="id-ID" i="1" dirty="0" smtClean="0"/>
              <a:t>soft copy</a:t>
            </a:r>
            <a:r>
              <a:rPr lang="id-ID" dirty="0" smtClean="0"/>
              <a:t> sebagai berikut :</a:t>
            </a:r>
          </a:p>
          <a:p>
            <a:pPr lvl="0"/>
            <a:r>
              <a:rPr lang="id-ID" dirty="0" smtClean="0"/>
              <a:t>Semua peserta responsi wajib mengumpulkan laporan resmi  dalam bentuk </a:t>
            </a:r>
            <a:r>
              <a:rPr lang="id-ID" i="1" dirty="0" smtClean="0"/>
              <a:t>soft copy.</a:t>
            </a:r>
            <a:endParaRPr lang="id-ID" dirty="0" smtClean="0"/>
          </a:p>
          <a:p>
            <a:pPr lvl="0"/>
            <a:r>
              <a:rPr lang="id-ID" dirty="0" smtClean="0"/>
              <a:t>Pengumpulan</a:t>
            </a:r>
            <a:r>
              <a:rPr lang="id-ID" i="1" dirty="0" smtClean="0"/>
              <a:t> soft copy </a:t>
            </a:r>
            <a:r>
              <a:rPr lang="id-ID" dirty="0" smtClean="0"/>
              <a:t>maksimal pukul 17.00 WIB di setiap waktu pengumpulannya.</a:t>
            </a:r>
          </a:p>
          <a:p>
            <a:pPr lvl="0"/>
            <a:r>
              <a:rPr lang="id-ID" i="1" dirty="0" smtClean="0"/>
              <a:t>Soft copy</a:t>
            </a:r>
            <a:r>
              <a:rPr lang="id-ID" dirty="0" smtClean="0"/>
              <a:t> dikumpulkan ke email lab psmi yaitu </a:t>
            </a:r>
            <a:r>
              <a:rPr lang="id-ID" u="sng" dirty="0" smtClean="0">
                <a:hlinkClick r:id="rId5"/>
              </a:rPr>
              <a:t>PIE2016@gmail.com</a:t>
            </a:r>
            <a:r>
              <a:rPr lang="id-ID" dirty="0" smtClean="0"/>
              <a:t>dan ke email asisten masing-masing.</a:t>
            </a:r>
          </a:p>
          <a:p>
            <a:pPr lvl="0"/>
            <a:r>
              <a:rPr lang="id-ID" dirty="0" smtClean="0"/>
              <a:t>Nama File di-</a:t>
            </a:r>
            <a:r>
              <a:rPr lang="id-ID" i="1" dirty="0" smtClean="0"/>
              <a:t>standard</a:t>
            </a:r>
            <a:r>
              <a:rPr lang="id-ID" dirty="0" smtClean="0"/>
              <a:t>-kan sebagai berikut;</a:t>
            </a:r>
          </a:p>
          <a:p>
            <a:r>
              <a:rPr lang="id-ID" dirty="0" smtClean="0"/>
              <a:t>KELAS_KELOMPOK_OBJEK_NAMA ASISTEN</a:t>
            </a:r>
          </a:p>
          <a:p>
            <a:r>
              <a:rPr lang="id-ID" dirty="0" smtClean="0"/>
              <a:t>Contoh : Kelompok 1 kelas A meneliti dengan objek Kedelai</a:t>
            </a:r>
            <a:r>
              <a:rPr lang="id-ID" dirty="0" smtClean="0">
                <a:sym typeface="Wingdings"/>
              </a:rPr>
              <a:t></a:t>
            </a:r>
            <a:r>
              <a:rPr lang="id-ID" dirty="0" smtClean="0"/>
              <a:t>A_1_Kedelai_WINA</a:t>
            </a:r>
          </a:p>
          <a:p>
            <a:r>
              <a:rPr lang="id-ID" b="1" dirty="0" smtClean="0"/>
              <a:t> </a:t>
            </a:r>
            <a:endParaRPr lang="id-ID" dirty="0" smtClean="0"/>
          </a:p>
          <a:p>
            <a:r>
              <a:rPr lang="id-ID" b="1" dirty="0" smtClean="0"/>
              <a:t>PENGUMPULAN </a:t>
            </a:r>
            <a:r>
              <a:rPr lang="id-ID" b="1" i="1" dirty="0" smtClean="0"/>
              <a:t>HARD COPY</a:t>
            </a:r>
            <a:endParaRPr lang="id-ID" dirty="0" smtClean="0"/>
          </a:p>
          <a:p>
            <a:r>
              <a:rPr lang="id-ID" dirty="0" smtClean="0"/>
              <a:t>Pengumpulan</a:t>
            </a:r>
            <a:r>
              <a:rPr lang="id-ID" i="1" dirty="0" smtClean="0"/>
              <a:t>hard copy</a:t>
            </a:r>
            <a:r>
              <a:rPr lang="id-ID" dirty="0" smtClean="0"/>
              <a:t> Laporan Resmi diketik dengan ketentuan sebagai berikut:</a:t>
            </a:r>
          </a:p>
          <a:p>
            <a:pPr lvl="0"/>
            <a:r>
              <a:rPr lang="id-ID" dirty="0" smtClean="0"/>
              <a:t>Kertas A5 80 gram.</a:t>
            </a:r>
          </a:p>
          <a:p>
            <a:pPr lvl="0"/>
            <a:r>
              <a:rPr lang="id-ID" i="1" dirty="0" smtClean="0"/>
              <a:t>Font Trebuchet</a:t>
            </a:r>
            <a:r>
              <a:rPr lang="id-ID" dirty="0" smtClean="0"/>
              <a:t> : 12pt untuk judul (bold), 10pt untuk teks, 9pt untukgambardan tabel (bold</a:t>
            </a:r>
            <a:r>
              <a:rPr lang="id-ID" i="1" dirty="0" smtClean="0"/>
              <a:t>) </a:t>
            </a:r>
            <a:r>
              <a:rPr lang="id-ID" dirty="0" smtClean="0"/>
              <a:t>dan sertakan sumber gambar dan tabel.</a:t>
            </a:r>
          </a:p>
          <a:p>
            <a:pPr lvl="0"/>
            <a:r>
              <a:rPr lang="id-ID" dirty="0" smtClean="0"/>
              <a:t>Margin 3-2-2-2dengan spasi 1,5.</a:t>
            </a:r>
          </a:p>
          <a:p>
            <a:pPr lvl="0"/>
            <a:r>
              <a:rPr lang="id-ID" dirty="0" smtClean="0"/>
              <a:t>Tanpa </a:t>
            </a:r>
            <a:r>
              <a:rPr lang="id-ID" i="1" dirty="0" smtClean="0"/>
              <a:t>header footer.</a:t>
            </a:r>
            <a:endParaRPr lang="id-ID" dirty="0" smtClean="0"/>
          </a:p>
          <a:p>
            <a:pPr lvl="0"/>
            <a:r>
              <a:rPr lang="id-ID" dirty="0" smtClean="0"/>
              <a:t>Ejaan asing diketik</a:t>
            </a:r>
            <a:r>
              <a:rPr lang="id-ID" i="1" dirty="0" smtClean="0"/>
              <a:t>italic.</a:t>
            </a:r>
            <a:endParaRPr lang="id-ID" dirty="0" smtClean="0"/>
          </a:p>
          <a:p>
            <a:pPr lvl="0"/>
            <a:r>
              <a:rPr lang="id-ID" i="1" dirty="0" smtClean="0"/>
              <a:t>Page number</a:t>
            </a:r>
            <a:r>
              <a:rPr lang="id-ID" dirty="0" smtClean="0"/>
              <a:t> dengan format </a:t>
            </a:r>
            <a:r>
              <a:rPr lang="id-ID" i="1" dirty="0" smtClean="0"/>
              <a:t>center-bottom page.</a:t>
            </a:r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533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>
          <a:xfrm>
            <a:off x="0" y="100028"/>
            <a:ext cx="7958667" cy="1446550"/>
            <a:chOff x="0" y="100028"/>
            <a:chExt cx="7958667" cy="1446550"/>
          </a:xfrm>
        </p:grpSpPr>
        <p:sp>
          <p:nvSpPr>
            <p:cNvPr id="8" name="Rectangle 7"/>
            <p:cNvSpPr/>
            <p:nvPr/>
          </p:nvSpPr>
          <p:spPr>
            <a:xfrm>
              <a:off x="0" y="184835"/>
              <a:ext cx="7958667" cy="12659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047" y="100028"/>
              <a:ext cx="789516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 smtClean="0"/>
                <a:t>O</a:t>
              </a:r>
              <a:r>
                <a:rPr lang="id-ID" sz="4400" dirty="0" smtClean="0"/>
                <a:t>UTPUT TUG </a:t>
              </a:r>
              <a:r>
                <a:rPr lang="en-US" sz="4400" dirty="0" smtClean="0"/>
                <a:t>TUGAS BESAR</a:t>
              </a:r>
              <a:br>
                <a:rPr lang="en-US" sz="4400" dirty="0" smtClean="0"/>
              </a:br>
              <a:r>
                <a:rPr lang="en-US" sz="4400" dirty="0" smtClean="0"/>
                <a:t>ANALISIS &amp; ESTIMASI BIAYA 201</a:t>
              </a:r>
              <a:r>
                <a:rPr lang="id-ID" sz="4400" dirty="0" smtClean="0"/>
                <a:t>6</a:t>
              </a:r>
              <a:endParaRPr lang="en-US" sz="4400" dirty="0"/>
            </a:p>
          </p:txBody>
        </p:sp>
      </p:grpSp>
      <p:pic>
        <p:nvPicPr>
          <p:cNvPr id="6" name="Picture 5" descr="meetings-510.jpg"/>
          <p:cNvPicPr>
            <a:picLocks noChangeAspect="1"/>
          </p:cNvPicPr>
          <p:nvPr/>
        </p:nvPicPr>
        <p:blipFill rotWithShape="1">
          <a:blip r:embed="rId2">
            <a:alphaModFix amt="35000"/>
            <a:lum contrast="-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434"/>
          <a:stretch/>
        </p:blipFill>
        <p:spPr>
          <a:xfrm>
            <a:off x="0" y="3874538"/>
            <a:ext cx="9144000" cy="2983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388" y="1573104"/>
            <a:ext cx="4417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/>
            <a:r>
              <a:rPr lang="id-ID" b="1" dirty="0" smtClean="0">
                <a:latin typeface="Calibri" panose="020F0502020204030204" pitchFamily="34" charset="0"/>
              </a:rPr>
              <a:t>Poster A2, konten (kelas A dan C):</a:t>
            </a:r>
          </a:p>
          <a:p>
            <a:pPr marL="342900" lvl="0" indent="-342900" algn="just">
              <a:buFontTx/>
              <a:buChar char="-"/>
            </a:pPr>
            <a:r>
              <a:rPr lang="id-ID" dirty="0" smtClean="0">
                <a:latin typeface="Calibri" panose="020F0502020204030204" pitchFamily="34" charset="0"/>
              </a:rPr>
              <a:t>Kondisi eksisting industri</a:t>
            </a:r>
          </a:p>
          <a:p>
            <a:pPr marL="342900" lvl="0" indent="-342900" algn="just">
              <a:buFontTx/>
              <a:buChar char="-"/>
            </a:pPr>
            <a:r>
              <a:rPr lang="id-ID" dirty="0" smtClean="0">
                <a:latin typeface="Calibri" panose="020F0502020204030204" pitchFamily="34" charset="0"/>
              </a:rPr>
              <a:t>Proses bisnis industri</a:t>
            </a:r>
          </a:p>
          <a:p>
            <a:pPr marL="342900" lvl="0" indent="-342900" algn="just">
              <a:buFontTx/>
              <a:buChar char="-"/>
            </a:pPr>
            <a:r>
              <a:rPr lang="id-ID" dirty="0" smtClean="0">
                <a:latin typeface="Calibri" panose="020F0502020204030204" pitchFamily="34" charset="0"/>
              </a:rPr>
              <a:t>Faktor-faktor mikro dan makro ekonomi yang mempengaruhi keberlangdungan industri</a:t>
            </a:r>
          </a:p>
          <a:p>
            <a:pPr marL="342900" lvl="0" indent="-342900" algn="just"/>
            <a:r>
              <a:rPr lang="id-ID" b="1" dirty="0" smtClean="0">
                <a:latin typeface="Calibri" panose="020F0502020204030204" pitchFamily="34" charset="0"/>
              </a:rPr>
              <a:t>Format bebas</a:t>
            </a:r>
          </a:p>
          <a:p>
            <a:pPr marL="342900" lvl="0" indent="-342900" algn="just">
              <a:buFontTx/>
              <a:buChar char="-"/>
            </a:pPr>
            <a:endParaRPr lang="en-US" dirty="0">
              <a:latin typeface="Calibri" panose="020F0502020204030204" pitchFamily="34" charset="0"/>
            </a:endParaRPr>
          </a:p>
          <a:p>
            <a:pPr marL="342900" lvl="0" indent="-342900" algn="just"/>
            <a:endParaRPr lang="en-US" b="1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pPr marL="342900" lvl="0" indent="-342900" algn="just"/>
            <a:endParaRPr lang="id-ID" b="1" dirty="0" smtClean="0"/>
          </a:p>
          <a:p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407962" y="2998739"/>
            <a:ext cx="4417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  <a:p>
            <a:pPr lvl="0"/>
            <a:endParaRPr lang="en-ID" dirty="0"/>
          </a:p>
          <a:p>
            <a:endParaRPr lang="en-US" dirty="0" smtClean="0">
              <a:latin typeface="Calibri" panose="020F0502020204030204" pitchFamily="34" charset="0"/>
            </a:endParaRPr>
          </a:p>
          <a:p>
            <a:pPr marL="342900" lvl="0" indent="-342900" algn="just"/>
            <a:endParaRPr lang="id-ID" b="1" dirty="0" smtClean="0"/>
          </a:p>
          <a:p>
            <a:endParaRPr lang="id-ID" dirty="0"/>
          </a:p>
        </p:txBody>
      </p:sp>
      <p:pic>
        <p:nvPicPr>
          <p:cNvPr id="11" name="Picture 10" descr="E:\PSMI's logo-2 tanpa B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6323" y="30087"/>
            <a:ext cx="1063239" cy="56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6"/>
          <p:cNvGrpSpPr/>
          <p:nvPr/>
        </p:nvGrpSpPr>
        <p:grpSpPr>
          <a:xfrm>
            <a:off x="0" y="100028"/>
            <a:ext cx="8156323" cy="1446550"/>
            <a:chOff x="0" y="100028"/>
            <a:chExt cx="7958667" cy="1446550"/>
          </a:xfrm>
        </p:grpSpPr>
        <p:sp>
          <p:nvSpPr>
            <p:cNvPr id="13" name="Rectangle 12"/>
            <p:cNvSpPr/>
            <p:nvPr/>
          </p:nvSpPr>
          <p:spPr>
            <a:xfrm>
              <a:off x="0" y="184835"/>
              <a:ext cx="7958667" cy="12659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047" y="100028"/>
              <a:ext cx="789516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 smtClean="0"/>
                <a:t>O</a:t>
              </a:r>
              <a:r>
                <a:rPr lang="id-ID" sz="4400" dirty="0" smtClean="0"/>
                <a:t>UTPUT</a:t>
              </a:r>
              <a:r>
                <a:rPr lang="en-US" sz="4400" dirty="0" smtClean="0"/>
                <a:t> TUGAS BESAR</a:t>
              </a:r>
              <a:br>
                <a:rPr lang="en-US" sz="4400" dirty="0" smtClean="0"/>
              </a:br>
              <a:r>
                <a:rPr lang="id-ID" sz="4400" dirty="0" smtClean="0"/>
                <a:t>PENG</a:t>
              </a:r>
              <a:r>
                <a:rPr lang="en-US" sz="4400" dirty="0" smtClean="0"/>
                <a:t>AN</a:t>
              </a:r>
              <a:r>
                <a:rPr lang="id-ID" sz="4400" dirty="0" smtClean="0"/>
                <a:t>T</a:t>
              </a:r>
              <a:r>
                <a:rPr lang="en-US" sz="4400" dirty="0" smtClean="0"/>
                <a:t>A</a:t>
              </a:r>
              <a:r>
                <a:rPr lang="id-ID" sz="4400" dirty="0" smtClean="0"/>
                <a:t>R ILMU EKONOMI 2</a:t>
              </a:r>
              <a:r>
                <a:rPr lang="en-US" sz="4400" dirty="0" smtClean="0"/>
                <a:t>01</a:t>
              </a:r>
              <a:r>
                <a:rPr lang="id-ID" sz="4400" dirty="0" smtClean="0"/>
                <a:t>6</a:t>
              </a:r>
              <a:endParaRPr lang="en-US" sz="4400" dirty="0"/>
            </a:p>
          </p:txBody>
        </p:sp>
      </p:grpSp>
      <p:grpSp>
        <p:nvGrpSpPr>
          <p:cNvPr id="15" name="Group 6"/>
          <p:cNvGrpSpPr/>
          <p:nvPr/>
        </p:nvGrpSpPr>
        <p:grpSpPr>
          <a:xfrm>
            <a:off x="0" y="100028"/>
            <a:ext cx="8156323" cy="1446550"/>
            <a:chOff x="0" y="100028"/>
            <a:chExt cx="7958667" cy="1446550"/>
          </a:xfrm>
        </p:grpSpPr>
        <p:sp>
          <p:nvSpPr>
            <p:cNvPr id="16" name="Rectangle 15"/>
            <p:cNvSpPr/>
            <p:nvPr/>
          </p:nvSpPr>
          <p:spPr>
            <a:xfrm>
              <a:off x="0" y="184835"/>
              <a:ext cx="7958667" cy="12659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047" y="100028"/>
              <a:ext cx="789516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 smtClean="0"/>
                <a:t>O</a:t>
              </a:r>
              <a:r>
                <a:rPr lang="id-ID" sz="4400" dirty="0" smtClean="0"/>
                <a:t>U</a:t>
              </a:r>
              <a:r>
                <a:rPr lang="en-US" sz="4400" dirty="0" smtClean="0"/>
                <a:t>T</a:t>
              </a:r>
              <a:r>
                <a:rPr lang="id-ID" sz="4400" dirty="0" smtClean="0"/>
                <a:t>PUT</a:t>
              </a:r>
              <a:r>
                <a:rPr lang="en-US" sz="4400" dirty="0" smtClean="0"/>
                <a:t> TUGAS BESAR</a:t>
              </a:r>
              <a:br>
                <a:rPr lang="en-US" sz="4400" dirty="0" smtClean="0"/>
              </a:br>
              <a:r>
                <a:rPr lang="id-ID" sz="4400" dirty="0" smtClean="0"/>
                <a:t>PENG</a:t>
              </a:r>
              <a:r>
                <a:rPr lang="en-US" sz="4400" dirty="0" smtClean="0"/>
                <a:t>AN</a:t>
              </a:r>
              <a:r>
                <a:rPr lang="id-ID" sz="4400" dirty="0" smtClean="0"/>
                <a:t>T</a:t>
              </a:r>
              <a:r>
                <a:rPr lang="en-US" sz="4400" dirty="0" smtClean="0"/>
                <a:t>A</a:t>
              </a:r>
              <a:r>
                <a:rPr lang="id-ID" sz="4400" dirty="0" smtClean="0"/>
                <a:t>R ILMU EKONOMI 2</a:t>
              </a:r>
              <a:r>
                <a:rPr lang="en-US" sz="4400" dirty="0" smtClean="0"/>
                <a:t>01</a:t>
              </a:r>
              <a:r>
                <a:rPr lang="id-ID" sz="4400" dirty="0" smtClean="0"/>
                <a:t>6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33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-205366"/>
            <a:ext cx="8444752" cy="1446550"/>
            <a:chOff x="0" y="-205366"/>
            <a:chExt cx="8240105" cy="1446550"/>
          </a:xfrm>
        </p:grpSpPr>
        <p:sp>
          <p:nvSpPr>
            <p:cNvPr id="8" name="Rectangle 7"/>
            <p:cNvSpPr/>
            <p:nvPr/>
          </p:nvSpPr>
          <p:spPr>
            <a:xfrm>
              <a:off x="0" y="-26849"/>
              <a:ext cx="7958667" cy="12659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046" y="-205366"/>
              <a:ext cx="8183059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4400" dirty="0" smtClean="0"/>
                <a:t>TIMELINE</a:t>
              </a:r>
              <a:r>
                <a:rPr lang="en-US" sz="4400" dirty="0" smtClean="0"/>
                <a:t> TUGAS BESAR</a:t>
              </a:r>
              <a:br>
                <a:rPr lang="en-US" sz="4400" dirty="0" smtClean="0"/>
              </a:br>
              <a:r>
                <a:rPr lang="id-ID" sz="4400" dirty="0" smtClean="0"/>
                <a:t> PENG</a:t>
              </a:r>
              <a:r>
                <a:rPr lang="en-US" sz="4400" dirty="0" smtClean="0"/>
                <a:t>AN</a:t>
              </a:r>
              <a:r>
                <a:rPr lang="id-ID" sz="4400" dirty="0" smtClean="0"/>
                <a:t>T</a:t>
              </a:r>
              <a:r>
                <a:rPr lang="en-US" sz="4400" dirty="0" smtClean="0"/>
                <a:t>A</a:t>
              </a:r>
              <a:r>
                <a:rPr lang="id-ID" sz="4400" dirty="0" smtClean="0"/>
                <a:t>R ILMU EKONOMI 2</a:t>
              </a:r>
              <a:r>
                <a:rPr lang="en-US" sz="4400" dirty="0" smtClean="0"/>
                <a:t>01</a:t>
              </a:r>
              <a:r>
                <a:rPr lang="id-ID" sz="4400" dirty="0" smtClean="0"/>
                <a:t>6</a:t>
              </a:r>
              <a:endParaRPr lang="en-US" sz="4400" dirty="0"/>
            </a:p>
          </p:txBody>
        </p:sp>
      </p:grpSp>
      <p:pic>
        <p:nvPicPr>
          <p:cNvPr id="6" name="Picture 5" descr="meetings-510.jpg"/>
          <p:cNvPicPr>
            <a:picLocks noChangeAspect="1"/>
          </p:cNvPicPr>
          <p:nvPr/>
        </p:nvPicPr>
        <p:blipFill rotWithShape="1">
          <a:blip r:embed="rId3">
            <a:alphaModFix amt="35000"/>
            <a:lum contrast="-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434"/>
          <a:stretch/>
        </p:blipFill>
        <p:spPr>
          <a:xfrm>
            <a:off x="0" y="3874538"/>
            <a:ext cx="9144000" cy="2983462"/>
          </a:xfrm>
          <a:prstGeom prst="rect">
            <a:avLst/>
          </a:prstGeom>
        </p:spPr>
      </p:pic>
      <p:pic>
        <p:nvPicPr>
          <p:cNvPr id="11" name="Picture 10" descr="E:\PSMI's logo-2 tanpa B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6323" y="30087"/>
            <a:ext cx="1063239" cy="56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206061"/>
              </p:ext>
            </p:extLst>
          </p:nvPr>
        </p:nvGraphicFramePr>
        <p:xfrm>
          <a:off x="519491" y="1239149"/>
          <a:ext cx="8273372" cy="5618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7" imgW="6794500" imgH="7150100" progId="Word.Document.12">
                  <p:embed/>
                </p:oleObj>
              </mc:Choice>
              <mc:Fallback>
                <p:oleObj name="Document" r:id="rId7" imgW="6794500" imgH="715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9491" y="1239149"/>
                        <a:ext cx="8273372" cy="5618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33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652</Words>
  <Application>Microsoft Macintosh PowerPoint</Application>
  <PresentationFormat>On-screen Show (4:3)</PresentationFormat>
  <Paragraphs>255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MADURA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AGUS SURYA</dc:creator>
  <cp:lastModifiedBy>AGUS SURYA</cp:lastModifiedBy>
  <cp:revision>61</cp:revision>
  <dcterms:created xsi:type="dcterms:W3CDTF">2016-09-07T04:25:11Z</dcterms:created>
  <dcterms:modified xsi:type="dcterms:W3CDTF">2016-10-09T03:35:19Z</dcterms:modified>
</cp:coreProperties>
</file>