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</p:sldMasterIdLst>
  <p:notesMasterIdLst>
    <p:notesMasterId r:id="rId32"/>
  </p:notesMasterIdLst>
  <p:sldIdLst>
    <p:sldId id="256" r:id="rId4"/>
    <p:sldId id="257" r:id="rId5"/>
    <p:sldId id="279" r:id="rId6"/>
    <p:sldId id="267" r:id="rId7"/>
    <p:sldId id="258" r:id="rId8"/>
    <p:sldId id="259" r:id="rId9"/>
    <p:sldId id="260" r:id="rId10"/>
    <p:sldId id="261" r:id="rId11"/>
    <p:sldId id="262" r:id="rId12"/>
    <p:sldId id="264" r:id="rId13"/>
    <p:sldId id="263" r:id="rId14"/>
    <p:sldId id="281" r:id="rId15"/>
    <p:sldId id="266" r:id="rId16"/>
    <p:sldId id="274" r:id="rId17"/>
    <p:sldId id="275" r:id="rId18"/>
    <p:sldId id="265" r:id="rId19"/>
    <p:sldId id="273" r:id="rId20"/>
    <p:sldId id="276" r:id="rId21"/>
    <p:sldId id="277" r:id="rId22"/>
    <p:sldId id="278" r:id="rId23"/>
    <p:sldId id="280" r:id="rId24"/>
    <p:sldId id="287" r:id="rId25"/>
    <p:sldId id="288" r:id="rId26"/>
    <p:sldId id="282" r:id="rId27"/>
    <p:sldId id="283" r:id="rId28"/>
    <p:sldId id="284" r:id="rId29"/>
    <p:sldId id="285" r:id="rId30"/>
    <p:sldId id="26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A872D-24E1-4550-A549-D25138D2654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E5C09-4135-4443-8EB2-26514B905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6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1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8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74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9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8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8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9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01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417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02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36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36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2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63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31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5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93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38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27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19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45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6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3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33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95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22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3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64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09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874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18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880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652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35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82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47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546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509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100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8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014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282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240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13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8440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188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711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2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829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052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7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4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3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3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2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27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BE56-686F-40BF-8FB8-92B64372FF13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73567-3900-46A7-9C79-94838BE9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076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BRIEFING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ANALISIS &amp; ESTIMASI BIAYA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Overhead Rate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i="1" dirty="0" smtClean="0"/>
              <a:t>overhead </a:t>
            </a:r>
            <a:r>
              <a:rPr lang="en-US" dirty="0" err="1" smtClean="0"/>
              <a:t>selama</a:t>
            </a:r>
            <a:r>
              <a:rPr lang="en-US" dirty="0" smtClean="0"/>
              <a:t> 1 </a:t>
            </a:r>
            <a:r>
              <a:rPr lang="en-US" dirty="0" err="1" smtClean="0"/>
              <a:t>bulan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400.000</a:t>
            </a:r>
          </a:p>
          <a:p>
            <a:r>
              <a:rPr lang="en-US" dirty="0" smtClean="0"/>
              <a:t>Total </a:t>
            </a:r>
            <a:r>
              <a:rPr lang="en-US" i="1" dirty="0" smtClean="0"/>
              <a:t>direct labor hours </a:t>
            </a:r>
            <a:r>
              <a:rPr lang="en-US" dirty="0" err="1" smtClean="0"/>
              <a:t>selama</a:t>
            </a:r>
            <a:r>
              <a:rPr lang="en-US" dirty="0" smtClean="0"/>
              <a:t> 1 </a:t>
            </a:r>
            <a:r>
              <a:rPr lang="en-US" dirty="0" err="1" smtClean="0"/>
              <a:t>bulan</a:t>
            </a:r>
            <a:r>
              <a:rPr lang="en-US" dirty="0" smtClean="0"/>
              <a:t> = 195 (6.5 jam * 30 </a:t>
            </a:r>
            <a:r>
              <a:rPr lang="en-US" dirty="0" err="1" smtClean="0"/>
              <a:t>hari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POHR = </a:t>
            </a:r>
            <a:r>
              <a:rPr lang="en-US" dirty="0" err="1" smtClean="0"/>
              <a:t>Rp</a:t>
            </a:r>
            <a:r>
              <a:rPr lang="en-US" dirty="0" smtClean="0"/>
              <a:t> 400.000/195 = </a:t>
            </a:r>
            <a:r>
              <a:rPr lang="en-US" dirty="0" err="1" smtClean="0"/>
              <a:t>Rp</a:t>
            </a:r>
            <a:r>
              <a:rPr lang="en-US" dirty="0" smtClean="0"/>
              <a:t> 2051.28 = </a:t>
            </a:r>
            <a:r>
              <a:rPr lang="en-US" dirty="0" err="1" smtClean="0"/>
              <a:t>Rp</a:t>
            </a:r>
            <a:r>
              <a:rPr lang="en-US" dirty="0" smtClean="0"/>
              <a:t> 2051/jam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880356"/>
              </p:ext>
            </p:extLst>
          </p:nvPr>
        </p:nvGraphicFramePr>
        <p:xfrm>
          <a:off x="391886" y="195954"/>
          <a:ext cx="11443062" cy="6400702"/>
        </p:xfrm>
        <a:graphic>
          <a:graphicData uri="http://schemas.openxmlformats.org/drawingml/2006/table">
            <a:tbl>
              <a:tblPr/>
              <a:tblGrid>
                <a:gridCol w="1370882">
                  <a:extLst>
                    <a:ext uri="{9D8B030D-6E8A-4147-A177-3AD203B41FA5}">
                      <a16:colId xmlns:a16="http://schemas.microsoft.com/office/drawing/2014/main" val="595583707"/>
                    </a:ext>
                  </a:extLst>
                </a:gridCol>
                <a:gridCol w="1694563">
                  <a:extLst>
                    <a:ext uri="{9D8B030D-6E8A-4147-A177-3AD203B41FA5}">
                      <a16:colId xmlns:a16="http://schemas.microsoft.com/office/drawing/2014/main" val="4155568835"/>
                    </a:ext>
                  </a:extLst>
                </a:gridCol>
                <a:gridCol w="1218562">
                  <a:extLst>
                    <a:ext uri="{9D8B030D-6E8A-4147-A177-3AD203B41FA5}">
                      <a16:colId xmlns:a16="http://schemas.microsoft.com/office/drawing/2014/main" val="3917203853"/>
                    </a:ext>
                  </a:extLst>
                </a:gridCol>
                <a:gridCol w="1523203">
                  <a:extLst>
                    <a:ext uri="{9D8B030D-6E8A-4147-A177-3AD203B41FA5}">
                      <a16:colId xmlns:a16="http://schemas.microsoft.com/office/drawing/2014/main" val="3735599192"/>
                    </a:ext>
                  </a:extLst>
                </a:gridCol>
                <a:gridCol w="1485124">
                  <a:extLst>
                    <a:ext uri="{9D8B030D-6E8A-4147-A177-3AD203B41FA5}">
                      <a16:colId xmlns:a16="http://schemas.microsoft.com/office/drawing/2014/main" val="328544620"/>
                    </a:ext>
                  </a:extLst>
                </a:gridCol>
                <a:gridCol w="1332802">
                  <a:extLst>
                    <a:ext uri="{9D8B030D-6E8A-4147-A177-3AD203B41FA5}">
                      <a16:colId xmlns:a16="http://schemas.microsoft.com/office/drawing/2014/main" val="2529071219"/>
                    </a:ext>
                  </a:extLst>
                </a:gridCol>
                <a:gridCol w="1332802">
                  <a:extLst>
                    <a:ext uri="{9D8B030D-6E8A-4147-A177-3AD203B41FA5}">
                      <a16:colId xmlns:a16="http://schemas.microsoft.com/office/drawing/2014/main" val="376886874"/>
                    </a:ext>
                  </a:extLst>
                </a:gridCol>
                <a:gridCol w="1485124">
                  <a:extLst>
                    <a:ext uri="{9D8B030D-6E8A-4147-A177-3AD203B41FA5}">
                      <a16:colId xmlns:a16="http://schemas.microsoft.com/office/drawing/2014/main" val="4124549391"/>
                    </a:ext>
                  </a:extLst>
                </a:gridCol>
              </a:tblGrid>
              <a:tr h="29094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JOB COST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201341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397853"/>
                  </a:ext>
                </a:extLst>
              </a:tr>
              <a:tr h="2909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Job 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Date Initiated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16-Nov-15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193832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Date Completed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26-Nov-15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655166"/>
                  </a:ext>
                </a:extLst>
              </a:tr>
              <a:tr h="2909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Produksi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661932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Lemari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Units Completed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703991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 Stock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045790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145210"/>
                  </a:ext>
                </a:extLst>
              </a:tr>
              <a:tr h="29094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Direct Materials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Direct Labor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Manufacturing Overhead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04431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Req. No.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Ticket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Hours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071215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12345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Rp3,825,000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Rp195,000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Rp2,051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Rp13,332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301328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Rp450,000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Rp195,000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333464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12347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Rp320,000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Rp195,000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081786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489383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Rp4,595,000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Rp585,000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Rp13,332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47425"/>
                  </a:ext>
                </a:extLst>
              </a:tr>
              <a:tr h="29094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285239"/>
                  </a:ext>
                </a:extLst>
              </a:tr>
              <a:tr h="29094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Cost Summary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Units Shipped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831694"/>
                  </a:ext>
                </a:extLst>
              </a:tr>
              <a:tr h="2909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Direct Materials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Rp4,595,000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242487"/>
                  </a:ext>
                </a:extLst>
              </a:tr>
              <a:tr h="2909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Direct Labor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Rp585,000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27-Nov-15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29747"/>
                  </a:ext>
                </a:extLst>
              </a:tr>
              <a:tr h="2909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Manufacturing Overhead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Rp13,332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545815"/>
                  </a:ext>
                </a:extLst>
              </a:tr>
              <a:tr h="2909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Product Cost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Rp5,320,010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861413"/>
                  </a:ext>
                </a:extLst>
              </a:tr>
              <a:tr h="2909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Unit Product Cost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Rp741,904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488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81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78823"/>
            <a:ext cx="9905998" cy="8098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PERBANDINGAN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eksisting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(</a:t>
            </a:r>
            <a:r>
              <a:rPr lang="en-US" i="1" dirty="0" smtClean="0"/>
              <a:t>JOB order costing</a:t>
            </a:r>
            <a:r>
              <a:rPr lang="en-US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407" y="1802674"/>
            <a:ext cx="9905999" cy="4062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HPP </a:t>
            </a:r>
            <a:r>
              <a:rPr lang="en-US" sz="3200" dirty="0" err="1" smtClean="0"/>
              <a:t>lemari</a:t>
            </a:r>
            <a:r>
              <a:rPr lang="en-US" sz="3200" dirty="0" smtClean="0"/>
              <a:t> </a:t>
            </a:r>
            <a:r>
              <a:rPr lang="en-US" sz="3200" dirty="0" err="1" smtClean="0"/>
              <a:t>kayu</a:t>
            </a:r>
            <a:r>
              <a:rPr lang="en-US" sz="3200" dirty="0" smtClean="0"/>
              <a:t> = </a:t>
            </a:r>
            <a:r>
              <a:rPr lang="en-US" sz="3200" dirty="0" err="1" smtClean="0"/>
              <a:t>Rp</a:t>
            </a:r>
            <a:r>
              <a:rPr lang="en-US" sz="3200" dirty="0" smtClean="0"/>
              <a:t> 741,904/</a:t>
            </a:r>
            <a:r>
              <a:rPr lang="en-US" sz="3200" dirty="0" err="1" smtClean="0"/>
              <a:t>lemari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Eksisting</a:t>
            </a:r>
            <a:r>
              <a:rPr lang="en-US" sz="3200" dirty="0" smtClean="0"/>
              <a:t> = </a:t>
            </a:r>
            <a:r>
              <a:rPr lang="en-US" sz="3200" dirty="0" err="1" smtClean="0"/>
              <a:t>Rp</a:t>
            </a:r>
            <a:r>
              <a:rPr lang="en-US" sz="3200" dirty="0" smtClean="0"/>
              <a:t> 760,000/</a:t>
            </a:r>
            <a:r>
              <a:rPr lang="en-US" sz="3200" dirty="0" err="1" smtClean="0"/>
              <a:t>lemari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i="1" dirty="0" smtClean="0"/>
              <a:t>Profit </a:t>
            </a:r>
            <a:r>
              <a:rPr lang="en-US" sz="3200" dirty="0" smtClean="0"/>
              <a:t>= </a:t>
            </a:r>
            <a:r>
              <a:rPr lang="en-US" sz="3200" dirty="0" err="1" smtClean="0"/>
              <a:t>Rp</a:t>
            </a:r>
            <a:r>
              <a:rPr lang="en-US" sz="3200" dirty="0" smtClean="0"/>
              <a:t> 18,096/</a:t>
            </a:r>
            <a:r>
              <a:rPr lang="en-US" sz="3200" dirty="0" err="1" smtClean="0"/>
              <a:t>lemari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i="1" dirty="0" smtClean="0"/>
              <a:t>Profit Margin </a:t>
            </a:r>
            <a:r>
              <a:rPr lang="en-US" sz="3200" dirty="0" smtClean="0"/>
              <a:t>= 2.38%/</a:t>
            </a:r>
            <a:r>
              <a:rPr lang="en-US" sz="3200" dirty="0" err="1" smtClean="0"/>
              <a:t>lemari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7124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Process Costing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87889"/>
            <a:ext cx="9905998" cy="596328"/>
          </a:xfrm>
        </p:spPr>
        <p:txBody>
          <a:bodyPr/>
          <a:lstStyle/>
          <a:p>
            <a:pPr algn="ctr"/>
            <a:r>
              <a:rPr lang="en-US" dirty="0" smtClean="0"/>
              <a:t>CONTOH KASUS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process 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40970"/>
            <a:ext cx="9905999" cy="5094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Usaha X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HPP </a:t>
            </a:r>
            <a:r>
              <a:rPr lang="en-US" dirty="0" err="1" smtClean="0"/>
              <a:t>produk</a:t>
            </a:r>
            <a:r>
              <a:rPr lang="en-US" dirty="0" smtClean="0"/>
              <a:t> cat </a:t>
            </a:r>
            <a:r>
              <a:rPr lang="en-US" dirty="0" err="1" smtClean="0"/>
              <a:t>kayu</a:t>
            </a:r>
            <a:r>
              <a:rPr lang="en-US" dirty="0" smtClean="0"/>
              <a:t>. Data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1 </a:t>
            </a:r>
            <a:r>
              <a:rPr lang="en-US" dirty="0" err="1"/>
              <a:t>Desember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5000 unit (40% </a:t>
            </a:r>
            <a:r>
              <a:rPr lang="en-US" dirty="0" err="1"/>
              <a:t>selesai</a:t>
            </a:r>
            <a:r>
              <a:rPr lang="en-US" dirty="0"/>
              <a:t>);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biaya-biaya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Bahan</a:t>
            </a:r>
            <a:r>
              <a:rPr lang="en-US" dirty="0"/>
              <a:t> Baku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smtClean="0"/>
              <a:t>$4.000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Tenaga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smtClean="0"/>
              <a:t>$6.000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Overhead </a:t>
            </a:r>
            <a:r>
              <a:rPr lang="en-US" dirty="0" smtClean="0"/>
              <a:t>$2.000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87889"/>
            <a:ext cx="9905998" cy="596328"/>
          </a:xfrm>
        </p:spPr>
        <p:txBody>
          <a:bodyPr/>
          <a:lstStyle/>
          <a:p>
            <a:pPr algn="ctr"/>
            <a:r>
              <a:rPr lang="en-US" dirty="0" smtClean="0"/>
              <a:t>CONTOH KASUS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process 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40970"/>
            <a:ext cx="9905999" cy="5094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10.000 unit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biaya-biaya</a:t>
            </a:r>
            <a:r>
              <a:rPr lang="en-US" dirty="0"/>
              <a:t> yang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smtClean="0"/>
              <a:t>$12.000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Tenaga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smtClean="0"/>
              <a:t>$18.000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Overhead </a:t>
            </a:r>
            <a:r>
              <a:rPr lang="en-US" dirty="0" smtClean="0"/>
              <a:t>$6000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Pada</a:t>
            </a:r>
            <a:r>
              <a:rPr lang="en-US" dirty="0"/>
              <a:t> 31 </a:t>
            </a:r>
            <a:r>
              <a:rPr lang="en-US" dirty="0" err="1"/>
              <a:t>Desember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2500 unit yang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80%</a:t>
            </a:r>
          </a:p>
        </p:txBody>
      </p:sp>
    </p:spTree>
    <p:extLst>
      <p:ext uri="{BB962C8B-B14F-4D97-AF65-F5344CB8AC3E}">
        <p14:creationId xmlns:p14="http://schemas.microsoft.com/office/powerpoint/2010/main" val="42545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78823"/>
            <a:ext cx="9905998" cy="80989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ALUR </a:t>
            </a:r>
            <a:r>
              <a:rPr lang="en-US" i="1" dirty="0" err="1" smtClean="0"/>
              <a:t>PROcess</a:t>
            </a:r>
            <a:r>
              <a:rPr lang="en-US" i="1" dirty="0" smtClean="0"/>
              <a:t> 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4" y="1570217"/>
            <a:ext cx="9905999" cy="4517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Alur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endParaRPr lang="en-US" sz="3200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33393"/>
              </p:ext>
            </p:extLst>
          </p:nvPr>
        </p:nvGraphicFramePr>
        <p:xfrm>
          <a:off x="2616925" y="2261100"/>
          <a:ext cx="6592388" cy="365637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648097">
                  <a:extLst>
                    <a:ext uri="{9D8B030D-6E8A-4147-A177-3AD203B41FA5}">
                      <a16:colId xmlns:a16="http://schemas.microsoft.com/office/drawing/2014/main" val="675990828"/>
                    </a:ext>
                  </a:extLst>
                </a:gridCol>
                <a:gridCol w="1648097">
                  <a:extLst>
                    <a:ext uri="{9D8B030D-6E8A-4147-A177-3AD203B41FA5}">
                      <a16:colId xmlns:a16="http://schemas.microsoft.com/office/drawing/2014/main" val="1435080132"/>
                    </a:ext>
                  </a:extLst>
                </a:gridCol>
                <a:gridCol w="1648097">
                  <a:extLst>
                    <a:ext uri="{9D8B030D-6E8A-4147-A177-3AD203B41FA5}">
                      <a16:colId xmlns:a16="http://schemas.microsoft.com/office/drawing/2014/main" val="2989107941"/>
                    </a:ext>
                  </a:extLst>
                </a:gridCol>
                <a:gridCol w="1648097">
                  <a:extLst>
                    <a:ext uri="{9D8B030D-6E8A-4147-A177-3AD203B41FA5}">
                      <a16:colId xmlns:a16="http://schemas.microsoft.com/office/drawing/2014/main" val="2150278781"/>
                    </a:ext>
                  </a:extLst>
                </a:gridCol>
              </a:tblGrid>
              <a:tr h="5186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Barang bulan lalu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1149619"/>
                  </a:ext>
                </a:extLst>
              </a:tr>
              <a:tr h="5186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Barang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masuk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bulan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ini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7500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4702418"/>
                  </a:ext>
                </a:extLst>
              </a:tr>
              <a:tr h="5186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12500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0324145"/>
                  </a:ext>
                </a:extLst>
              </a:tr>
              <a:tr h="518635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6370431"/>
                  </a:ext>
                </a:extLst>
              </a:tr>
              <a:tr h="5186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Barang selesai bulan ini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7475039"/>
                  </a:ext>
                </a:extLst>
              </a:tr>
              <a:tr h="5186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Barang 80% selesai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2500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8298350"/>
                  </a:ext>
                </a:extLst>
              </a:tr>
              <a:tr h="54456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12500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885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0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78823"/>
            <a:ext cx="9905998" cy="80989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ALUR </a:t>
            </a:r>
            <a:r>
              <a:rPr lang="en-US" i="1" dirty="0" err="1"/>
              <a:t>PROcess</a:t>
            </a:r>
            <a:r>
              <a:rPr lang="en-US" i="1" dirty="0"/>
              <a:t> costing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4" y="1570217"/>
            <a:ext cx="9905999" cy="4517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Biaya</a:t>
            </a:r>
            <a:r>
              <a:rPr lang="en-US" dirty="0" smtClean="0"/>
              <a:t> Material = 4000 + 12000 = 16000</a:t>
            </a:r>
          </a:p>
          <a:p>
            <a:pPr marL="0" indent="0">
              <a:buNone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(</a:t>
            </a:r>
            <a:r>
              <a:rPr lang="en-US" i="1" dirty="0" smtClean="0"/>
              <a:t>Direct Labor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overhead</a:t>
            </a:r>
            <a:r>
              <a:rPr lang="en-US" dirty="0" smtClean="0"/>
              <a:t>) = </a:t>
            </a:r>
            <a:r>
              <a:rPr lang="en-US" dirty="0"/>
              <a:t>6000 + 2000 + 18000 + 6000 = 32.000</a:t>
            </a:r>
          </a:p>
          <a:p>
            <a:pPr marL="0" indent="0">
              <a:buNone/>
            </a:pPr>
            <a:r>
              <a:rPr lang="en-US" dirty="0"/>
              <a:t>Total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= 48.000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78823"/>
            <a:ext cx="9905998" cy="80989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ALUR </a:t>
            </a:r>
            <a:r>
              <a:rPr lang="en-US" i="1" dirty="0" err="1"/>
              <a:t>PROcess</a:t>
            </a:r>
            <a:r>
              <a:rPr lang="en-US" i="1" dirty="0"/>
              <a:t> costing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4" y="1570217"/>
            <a:ext cx="9905999" cy="4517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Unit </a:t>
            </a:r>
            <a:r>
              <a:rPr lang="en-US" dirty="0" err="1" smtClean="0"/>
              <a:t>Ekivalen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318318"/>
              </p:ext>
            </p:extLst>
          </p:nvPr>
        </p:nvGraphicFramePr>
        <p:xfrm>
          <a:off x="1763484" y="2348770"/>
          <a:ext cx="8634550" cy="3477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568">
                  <a:extLst>
                    <a:ext uri="{9D8B030D-6E8A-4147-A177-3AD203B41FA5}">
                      <a16:colId xmlns:a16="http://schemas.microsoft.com/office/drawing/2014/main" val="2643703270"/>
                    </a:ext>
                  </a:extLst>
                </a:gridCol>
                <a:gridCol w="2878491">
                  <a:extLst>
                    <a:ext uri="{9D8B030D-6E8A-4147-A177-3AD203B41FA5}">
                      <a16:colId xmlns:a16="http://schemas.microsoft.com/office/drawing/2014/main" val="4246673854"/>
                    </a:ext>
                  </a:extLst>
                </a:gridCol>
                <a:gridCol w="2878491">
                  <a:extLst>
                    <a:ext uri="{9D8B030D-6E8A-4147-A177-3AD203B41FA5}">
                      <a16:colId xmlns:a16="http://schemas.microsoft.com/office/drawing/2014/main" val="3621441055"/>
                    </a:ext>
                  </a:extLst>
                </a:gridCol>
              </a:tblGrid>
              <a:tr h="7763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Material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Konversi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4384494"/>
                  </a:ext>
                </a:extLst>
              </a:tr>
              <a:tr h="9622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Unit yang selesai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595246"/>
                  </a:ext>
                </a:extLst>
              </a:tr>
              <a:tr h="9622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Unit dalam proses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2500 x 80% = 2000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929815"/>
                  </a:ext>
                </a:extLst>
              </a:tr>
              <a:tr h="7763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12500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5918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490857" y="3984172"/>
            <a:ext cx="862148" cy="613954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8921931" y="1776549"/>
            <a:ext cx="574766" cy="220762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921931" y="1247305"/>
            <a:ext cx="2651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32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78823"/>
            <a:ext cx="9905998" cy="80989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ALUR </a:t>
            </a:r>
            <a:r>
              <a:rPr lang="en-US" i="1" dirty="0" err="1"/>
              <a:t>PROcess</a:t>
            </a:r>
            <a:r>
              <a:rPr lang="en-US" i="1" dirty="0"/>
              <a:t> costing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407" y="1348148"/>
            <a:ext cx="9905999" cy="4517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Biaya</a:t>
            </a:r>
            <a:r>
              <a:rPr lang="en-US" dirty="0" smtClean="0"/>
              <a:t> per Unit </a:t>
            </a:r>
            <a:r>
              <a:rPr lang="en-US" dirty="0" err="1" smtClean="0"/>
              <a:t>Ekivalen</a:t>
            </a: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8490857" y="3984172"/>
            <a:ext cx="862148" cy="613954"/>
          </a:xfrm>
          <a:prstGeom prst="ellipse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96297"/>
              </p:ext>
            </p:extLst>
          </p:nvPr>
        </p:nvGraphicFramePr>
        <p:xfrm>
          <a:off x="1963786" y="2039439"/>
          <a:ext cx="8913807" cy="450342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273401">
                  <a:extLst>
                    <a:ext uri="{9D8B030D-6E8A-4147-A177-3AD203B41FA5}">
                      <a16:colId xmlns:a16="http://schemas.microsoft.com/office/drawing/2014/main" val="2099219257"/>
                    </a:ext>
                  </a:extLst>
                </a:gridCol>
                <a:gridCol w="1273401">
                  <a:extLst>
                    <a:ext uri="{9D8B030D-6E8A-4147-A177-3AD203B41FA5}">
                      <a16:colId xmlns:a16="http://schemas.microsoft.com/office/drawing/2014/main" val="966849959"/>
                    </a:ext>
                  </a:extLst>
                </a:gridCol>
                <a:gridCol w="1273401">
                  <a:extLst>
                    <a:ext uri="{9D8B030D-6E8A-4147-A177-3AD203B41FA5}">
                      <a16:colId xmlns:a16="http://schemas.microsoft.com/office/drawing/2014/main" val="4161463538"/>
                    </a:ext>
                  </a:extLst>
                </a:gridCol>
                <a:gridCol w="1273401">
                  <a:extLst>
                    <a:ext uri="{9D8B030D-6E8A-4147-A177-3AD203B41FA5}">
                      <a16:colId xmlns:a16="http://schemas.microsoft.com/office/drawing/2014/main" val="3448378376"/>
                    </a:ext>
                  </a:extLst>
                </a:gridCol>
                <a:gridCol w="1273401">
                  <a:extLst>
                    <a:ext uri="{9D8B030D-6E8A-4147-A177-3AD203B41FA5}">
                      <a16:colId xmlns:a16="http://schemas.microsoft.com/office/drawing/2014/main" val="1654941673"/>
                    </a:ext>
                  </a:extLst>
                </a:gridCol>
                <a:gridCol w="1273401">
                  <a:extLst>
                    <a:ext uri="{9D8B030D-6E8A-4147-A177-3AD203B41FA5}">
                      <a16:colId xmlns:a16="http://schemas.microsoft.com/office/drawing/2014/main" val="561339115"/>
                    </a:ext>
                  </a:extLst>
                </a:gridCol>
                <a:gridCol w="1273401">
                  <a:extLst>
                    <a:ext uri="{9D8B030D-6E8A-4147-A177-3AD203B41FA5}">
                      <a16:colId xmlns:a16="http://schemas.microsoft.com/office/drawing/2014/main" val="775466548"/>
                    </a:ext>
                  </a:extLst>
                </a:gridCol>
              </a:tblGrid>
              <a:tr h="322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Usaha 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116839"/>
                  </a:ext>
                </a:extLst>
              </a:tr>
              <a:tr h="322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Biaya per Unit Ekivalen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060018"/>
                  </a:ext>
                </a:extLst>
              </a:tr>
              <a:tr h="322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8844175"/>
                  </a:ext>
                </a:extLst>
              </a:tr>
              <a:tr h="322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Materials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Konversi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1721214"/>
                  </a:ext>
                </a:extLst>
              </a:tr>
              <a:tr h="322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Biaya: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4194607"/>
                  </a:ext>
                </a:extLst>
              </a:tr>
              <a:tr h="322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Biaya bulan lalu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$4,000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$8,000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107670"/>
                  </a:ext>
                </a:extLst>
              </a:tr>
              <a:tr h="3225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Biaya yang ditambahkan selama periode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$12,000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$24,000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6951901"/>
                  </a:ext>
                </a:extLst>
              </a:tr>
              <a:tr h="33862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Total Biaya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$16,000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$32,000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3017860"/>
                  </a:ext>
                </a:extLst>
              </a:tr>
              <a:tr h="338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1083082"/>
                  </a:ext>
                </a:extLst>
              </a:tr>
              <a:tr h="322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Unit Ekivalen Produksi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12500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1827918"/>
                  </a:ext>
                </a:extLst>
              </a:tr>
              <a:tr h="322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Biaya per Unit Ekivalen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$1.3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$2.7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9101381"/>
                  </a:ext>
                </a:extLst>
              </a:tr>
              <a:tr h="322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8765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7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(HPP)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Cost of Goods Sold </a:t>
            </a:r>
            <a:r>
              <a:rPr lang="en-US" dirty="0" smtClean="0"/>
              <a:t>(</a:t>
            </a:r>
            <a:r>
              <a:rPr lang="en-US" dirty="0" err="1" smtClean="0"/>
              <a:t>CoGS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job order costing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process costing.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Job Order Costing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i="1" dirty="0" smtClean="0"/>
              <a:t>Make to Order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i="1" dirty="0" smtClean="0"/>
              <a:t>customized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batch production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Process Costing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i="1" dirty="0" smtClean="0"/>
              <a:t>Make to Stock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297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78823"/>
            <a:ext cx="9905998" cy="80989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ALUR </a:t>
            </a:r>
            <a:r>
              <a:rPr lang="en-US" i="1" dirty="0" err="1"/>
              <a:t>PROcess</a:t>
            </a:r>
            <a:r>
              <a:rPr lang="en-US" i="1" dirty="0"/>
              <a:t> costing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407" y="1348148"/>
            <a:ext cx="9905999" cy="4517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5. </a:t>
            </a:r>
            <a:r>
              <a:rPr lang="en-US" sz="3200" i="1" dirty="0" smtClean="0"/>
              <a:t>Cost of Production Report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927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78823"/>
            <a:ext cx="9905998" cy="8098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PERBANDINGAN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eksisting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(</a:t>
            </a:r>
            <a:r>
              <a:rPr lang="en-US" i="1" dirty="0" smtClean="0"/>
              <a:t>Process costing</a:t>
            </a:r>
            <a:r>
              <a:rPr lang="en-US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407" y="1348148"/>
            <a:ext cx="9905999" cy="4517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HPP Cat </a:t>
            </a:r>
            <a:r>
              <a:rPr lang="en-US" sz="3200" dirty="0" err="1" smtClean="0"/>
              <a:t>Kayu</a:t>
            </a:r>
            <a:r>
              <a:rPr lang="en-US" sz="3200" dirty="0" smtClean="0"/>
              <a:t> = $4/</a:t>
            </a:r>
            <a:r>
              <a:rPr lang="en-US" sz="3200" dirty="0" err="1" smtClean="0"/>
              <a:t>kaleng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dijual</a:t>
            </a:r>
            <a:r>
              <a:rPr lang="en-US" sz="3200" dirty="0" smtClean="0"/>
              <a:t> per </a:t>
            </a:r>
            <a:r>
              <a:rPr lang="en-US" sz="3200" dirty="0" err="1" smtClean="0"/>
              <a:t>hari</a:t>
            </a:r>
            <a:r>
              <a:rPr lang="en-US" sz="3200" dirty="0" smtClean="0"/>
              <a:t> = 30 </a:t>
            </a:r>
            <a:r>
              <a:rPr lang="en-US" sz="3200" dirty="0" err="1" smtClean="0"/>
              <a:t>kaleng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Eksisting</a:t>
            </a:r>
            <a:r>
              <a:rPr lang="en-US" sz="3200" dirty="0" smtClean="0"/>
              <a:t> = $5.2/</a:t>
            </a:r>
            <a:r>
              <a:rPr lang="en-US" sz="3200" dirty="0" err="1" smtClean="0"/>
              <a:t>kaleng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i="1" dirty="0" smtClean="0"/>
              <a:t>Profit </a:t>
            </a:r>
            <a:r>
              <a:rPr lang="en-US" sz="3200" dirty="0" smtClean="0"/>
              <a:t>= $1.2/</a:t>
            </a:r>
            <a:r>
              <a:rPr lang="en-US" sz="3200" dirty="0" err="1" smtClean="0"/>
              <a:t>kaleng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i="1" dirty="0" smtClean="0"/>
              <a:t>Profit Margin </a:t>
            </a:r>
            <a:r>
              <a:rPr lang="en-US" sz="3200" dirty="0" smtClean="0"/>
              <a:t>= 23%/</a:t>
            </a:r>
            <a:r>
              <a:rPr lang="en-US" sz="3200" dirty="0" err="1" smtClean="0"/>
              <a:t>kaleng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41109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/>
              <a:t>Terima</a:t>
            </a:r>
            <a:r>
              <a:rPr lang="en-US" sz="7200" dirty="0" smtClean="0"/>
              <a:t> </a:t>
            </a:r>
            <a:r>
              <a:rPr lang="en-US" sz="7200" dirty="0" err="1" smtClean="0"/>
              <a:t>kasih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476247" y="250194"/>
            <a:ext cx="10776857" cy="6267994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09611" y="965334"/>
            <a:ext cx="28289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   Raw Materials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19965" y="1385037"/>
            <a:ext cx="2819400" cy="1600200"/>
            <a:chOff x="914400" y="1296193"/>
            <a:chExt cx="2819400" cy="1600200"/>
          </a:xfrm>
        </p:grpSpPr>
        <p:sp>
          <p:nvSpPr>
            <p:cNvPr id="14338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742649" y="990599"/>
            <a:ext cx="2828925" cy="560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 Work in Process</a:t>
            </a:r>
            <a:br>
              <a:rPr lang="en-US" b="1" dirty="0">
                <a:solidFill>
                  <a:srgbClr val="FFFFFF"/>
                </a:solidFill>
                <a:latin typeface="Arial" charset="0"/>
              </a:rPr>
            </a:br>
            <a:r>
              <a:rPr lang="en-US" b="1" dirty="0">
                <a:solidFill>
                  <a:srgbClr val="FFFFFF"/>
                </a:solidFill>
                <a:latin typeface="Arial" charset="0"/>
              </a:rPr>
              <a:t>    Department A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title"/>
          </p:nvPr>
        </p:nvSpPr>
        <p:spPr>
          <a:xfrm>
            <a:off x="1141413" y="250194"/>
            <a:ext cx="9905998" cy="740405"/>
          </a:xfrm>
          <a:noFill/>
          <a:ln/>
        </p:spPr>
        <p:txBody>
          <a:bodyPr/>
          <a:lstStyle/>
          <a:p>
            <a:pPr algn="ctr"/>
            <a:r>
              <a:rPr lang="en-US" dirty="0"/>
              <a:t>Process Cost </a:t>
            </a:r>
            <a:r>
              <a:rPr lang="en-US" dirty="0" smtClean="0"/>
              <a:t>Flows DEPT. A</a:t>
            </a:r>
            <a:endParaRPr lang="en-US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76247" y="1457361"/>
            <a:ext cx="191452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7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 dirty="0" smtClean="0">
                <a:solidFill>
                  <a:srgbClr val="F39FD1"/>
                </a:solidFill>
                <a:latin typeface="Arial" charset="0"/>
              </a:rPr>
              <a:t>Purchases</a:t>
            </a:r>
            <a:endParaRPr lang="en-US" sz="2000" b="1" dirty="0">
              <a:solidFill>
                <a:srgbClr val="F39FD1"/>
              </a:solidFill>
              <a:latin typeface="Arial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42948" y="3555300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00DFCA"/>
                </a:solidFill>
                <a:latin typeface="Arial" charset="0"/>
              </a:rPr>
              <a:t>Other Overhead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166642" y="1373190"/>
            <a:ext cx="2819400" cy="1600200"/>
            <a:chOff x="914400" y="1296193"/>
            <a:chExt cx="2819400" cy="1600200"/>
          </a:xfrm>
        </p:grpSpPr>
        <p:sp>
          <p:nvSpPr>
            <p:cNvPr id="17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4060192" y="933764"/>
            <a:ext cx="301729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</a:rPr>
              <a:t>Salaries &amp; Wages Payable</a:t>
            </a:r>
            <a:endParaRPr lang="en-US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712808" y="3063273"/>
            <a:ext cx="301521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</a:rPr>
              <a:t>Manufacturing Overhead</a:t>
            </a:r>
            <a:endParaRPr lang="en-US" b="1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23162" y="3482976"/>
            <a:ext cx="2819400" cy="2160178"/>
            <a:chOff x="914400" y="1296193"/>
            <a:chExt cx="2819400" cy="1600200"/>
          </a:xfrm>
        </p:grpSpPr>
        <p:sp>
          <p:nvSpPr>
            <p:cNvPr id="22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980777" y="1551265"/>
            <a:ext cx="2819400" cy="1600200"/>
            <a:chOff x="914400" y="1296193"/>
            <a:chExt cx="2819400" cy="1600200"/>
          </a:xfrm>
        </p:grpSpPr>
        <p:sp>
          <p:nvSpPr>
            <p:cNvPr id="25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7909664" y="1546812"/>
            <a:ext cx="1601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b="1" dirty="0">
                <a:solidFill>
                  <a:srgbClr val="00FF00"/>
                </a:solidFill>
                <a:latin typeface="Arial" charset="0"/>
              </a:rPr>
              <a:t>Direct</a:t>
            </a:r>
            <a:br>
              <a:rPr lang="en-US" b="1" dirty="0">
                <a:solidFill>
                  <a:srgbClr val="00FF00"/>
                </a:solidFill>
                <a:latin typeface="Arial" charset="0"/>
              </a:rPr>
            </a:br>
            <a:r>
              <a:rPr lang="en-US" b="1" dirty="0">
                <a:solidFill>
                  <a:srgbClr val="00FF00"/>
                </a:solidFill>
                <a:latin typeface="Arial" charset="0"/>
              </a:rPr>
              <a:t>Material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68152" y="1377271"/>
            <a:ext cx="1601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b="1" smtClean="0">
                <a:solidFill>
                  <a:srgbClr val="00FF00"/>
                </a:solidFill>
                <a:latin typeface="Arial" charset="0"/>
              </a:rPr>
              <a:t>Direct</a:t>
            </a:r>
            <a:br>
              <a:rPr lang="en-US" b="1" smtClean="0">
                <a:solidFill>
                  <a:srgbClr val="00FF00"/>
                </a:solidFill>
                <a:latin typeface="Arial" charset="0"/>
              </a:rPr>
            </a:br>
            <a:r>
              <a:rPr lang="en-US" b="1" smtClean="0">
                <a:solidFill>
                  <a:srgbClr val="00FF00"/>
                </a:solidFill>
                <a:latin typeface="Arial" charset="0"/>
              </a:rPr>
              <a:t>Material</a:t>
            </a:r>
            <a:endParaRPr lang="en-US" b="1" dirty="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2205038" y="1969720"/>
            <a:ext cx="12287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Indirect</a:t>
            </a:r>
            <a:br>
              <a:rPr lang="en-US" sz="2000" b="1" dirty="0">
                <a:solidFill>
                  <a:schemeClr val="accent2"/>
                </a:solidFill>
                <a:latin typeface="Arial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 Material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819965" y="4246605"/>
            <a:ext cx="12287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Indirect</a:t>
            </a:r>
            <a:br>
              <a:rPr lang="en-US" sz="2000" b="1" dirty="0">
                <a:solidFill>
                  <a:schemeClr val="accent2"/>
                </a:solidFill>
                <a:latin typeface="Arial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 Material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383148" y="1396959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Direct</a:t>
            </a:r>
            <a:br>
              <a:rPr lang="en-US" sz="2000" b="1" dirty="0">
                <a:solidFill>
                  <a:srgbClr val="FC0128"/>
                </a:solidFill>
                <a:latin typeface="Arial" charset="0"/>
              </a:rPr>
            </a:b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 Labor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7992503" y="2136839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Direct</a:t>
            </a:r>
            <a:br>
              <a:rPr lang="en-US" sz="2000" b="1" dirty="0">
                <a:solidFill>
                  <a:srgbClr val="FC0128"/>
                </a:solidFill>
                <a:latin typeface="Arial" charset="0"/>
              </a:rPr>
            </a:b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 Labor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401188" y="2023602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F57B49"/>
                </a:solidFill>
                <a:latin typeface="Arial" charset="0"/>
              </a:rPr>
              <a:t>Indirect</a:t>
            </a:r>
            <a:br>
              <a:rPr lang="en-US" sz="2000" b="1" dirty="0">
                <a:solidFill>
                  <a:srgbClr val="F57B49"/>
                </a:solidFill>
                <a:latin typeface="Arial" charset="0"/>
              </a:rPr>
            </a:br>
            <a:r>
              <a:rPr lang="en-US" sz="2000" b="1" dirty="0">
                <a:solidFill>
                  <a:srgbClr val="F57B49"/>
                </a:solidFill>
                <a:latin typeface="Arial" charset="0"/>
              </a:rPr>
              <a:t>Labor</a:t>
            </a: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749345" y="4821967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>
                <a:solidFill>
                  <a:srgbClr val="F57B49"/>
                </a:solidFill>
                <a:latin typeface="Arial" charset="0"/>
              </a:rPr>
              <a:t>Indirect</a:t>
            </a:r>
            <a:br>
              <a:rPr lang="en-US" sz="2000" b="1">
                <a:solidFill>
                  <a:srgbClr val="F57B49"/>
                </a:solidFill>
                <a:latin typeface="Arial" charset="0"/>
              </a:rPr>
            </a:br>
            <a:r>
              <a:rPr lang="en-US" sz="2000" b="1">
                <a:solidFill>
                  <a:srgbClr val="F57B49"/>
                </a:solidFill>
                <a:latin typeface="Arial" charset="0"/>
              </a:rPr>
              <a:t>Labor</a:t>
            </a: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2048690" y="3531775"/>
            <a:ext cx="1685925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Overhead</a:t>
            </a:r>
            <a:br>
              <a:rPr lang="en-US" sz="2000" b="1" dirty="0">
                <a:solidFill>
                  <a:srgbClr val="FFFF00"/>
                </a:solidFill>
                <a:latin typeface="Arial" charset="0"/>
              </a:rPr>
            </a:b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Applied to Work in</a:t>
            </a:r>
            <a:br>
              <a:rPr lang="en-US" sz="2000" b="1" dirty="0">
                <a:solidFill>
                  <a:srgbClr val="FFFF00"/>
                </a:solidFill>
                <a:latin typeface="Arial" charset="0"/>
              </a:rPr>
            </a:b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Process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7770736" y="2668220"/>
            <a:ext cx="16859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Arial" charset="0"/>
              </a:rPr>
              <a:t>Overhead</a:t>
            </a:r>
            <a:endParaRPr lang="en-US" sz="20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674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476247" y="250194"/>
            <a:ext cx="10776857" cy="6267994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latin typeface="Arial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242802" y="1636057"/>
            <a:ext cx="2828925" cy="560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 Work in Process</a:t>
            </a:r>
            <a:br>
              <a:rPr lang="en-US" b="1" dirty="0">
                <a:solidFill>
                  <a:srgbClr val="FFFFFF"/>
                </a:solidFill>
                <a:latin typeface="Arial" charset="0"/>
              </a:rPr>
            </a:br>
            <a:r>
              <a:rPr lang="en-US" b="1" dirty="0">
                <a:solidFill>
                  <a:srgbClr val="FFFFFF"/>
                </a:solidFill>
                <a:latin typeface="Arial" charset="0"/>
              </a:rPr>
              <a:t>    Department A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title"/>
          </p:nvPr>
        </p:nvSpPr>
        <p:spPr>
          <a:xfrm>
            <a:off x="1141413" y="250194"/>
            <a:ext cx="9905998" cy="740405"/>
          </a:xfrm>
          <a:noFill/>
          <a:ln/>
        </p:spPr>
        <p:txBody>
          <a:bodyPr/>
          <a:lstStyle/>
          <a:p>
            <a:pPr algn="ctr"/>
            <a:r>
              <a:rPr lang="en-US" dirty="0"/>
              <a:t>Process Cost </a:t>
            </a:r>
            <a:r>
              <a:rPr lang="en-US" dirty="0" smtClean="0"/>
              <a:t>Flows From </a:t>
            </a:r>
            <a:r>
              <a:rPr lang="en-US" dirty="0" err="1" smtClean="0"/>
              <a:t>Dept</a:t>
            </a:r>
            <a:r>
              <a:rPr lang="en-US" dirty="0" smtClean="0"/>
              <a:t> A to </a:t>
            </a:r>
            <a:r>
              <a:rPr lang="en-US" dirty="0" err="1" smtClean="0"/>
              <a:t>Dept</a:t>
            </a:r>
            <a:r>
              <a:rPr lang="en-US" dirty="0" smtClean="0"/>
              <a:t> B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480930" y="2196723"/>
            <a:ext cx="2819400" cy="1600200"/>
            <a:chOff x="914400" y="1296193"/>
            <a:chExt cx="2819400" cy="1600200"/>
          </a:xfrm>
        </p:grpSpPr>
        <p:sp>
          <p:nvSpPr>
            <p:cNvPr id="25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2409817" y="2192270"/>
            <a:ext cx="1601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b="1" dirty="0">
                <a:solidFill>
                  <a:srgbClr val="00FF00"/>
                </a:solidFill>
                <a:latin typeface="Arial" charset="0"/>
              </a:rPr>
              <a:t>Direct</a:t>
            </a:r>
            <a:br>
              <a:rPr lang="en-US" b="1" dirty="0">
                <a:solidFill>
                  <a:srgbClr val="00FF00"/>
                </a:solidFill>
                <a:latin typeface="Arial" charset="0"/>
              </a:rPr>
            </a:br>
            <a:r>
              <a:rPr lang="en-US" b="1" dirty="0">
                <a:solidFill>
                  <a:srgbClr val="00FF00"/>
                </a:solidFill>
                <a:latin typeface="Arial" charset="0"/>
              </a:rPr>
              <a:t>Material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2492656" y="2782297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Direct</a:t>
            </a:r>
            <a:br>
              <a:rPr lang="en-US" sz="2000" b="1" dirty="0">
                <a:solidFill>
                  <a:srgbClr val="FC0128"/>
                </a:solidFill>
                <a:latin typeface="Arial" charset="0"/>
              </a:rPr>
            </a:b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 Labor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2270889" y="3313678"/>
            <a:ext cx="16859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Arial" charset="0"/>
              </a:rPr>
              <a:t>Overhead</a:t>
            </a:r>
            <a:endParaRPr lang="en-US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6284043" y="1636057"/>
            <a:ext cx="2828925" cy="560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 Work in Process</a:t>
            </a:r>
            <a:br>
              <a:rPr lang="en-US" b="1" dirty="0">
                <a:solidFill>
                  <a:srgbClr val="FFFFFF"/>
                </a:solidFill>
                <a:latin typeface="Arial" charset="0"/>
              </a:rPr>
            </a:br>
            <a:r>
              <a:rPr lang="en-US" b="1" dirty="0">
                <a:solidFill>
                  <a:srgbClr val="FFFFFF"/>
                </a:solidFill>
                <a:latin typeface="Arial" charset="0"/>
              </a:rPr>
              <a:t>    Department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</a:rPr>
              <a:t>B</a:t>
            </a:r>
            <a:endParaRPr lang="en-US" b="1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522171" y="2196723"/>
            <a:ext cx="2819400" cy="1600200"/>
            <a:chOff x="914400" y="1296193"/>
            <a:chExt cx="2819400" cy="1600200"/>
          </a:xfrm>
        </p:grpSpPr>
        <p:sp>
          <p:nvSpPr>
            <p:cNvPr id="40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3711052" y="2177689"/>
            <a:ext cx="1685925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Transferred to Dept. B</a:t>
            </a:r>
            <a:endParaRPr lang="en-US" sz="2000" b="1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6205014" y="2165843"/>
            <a:ext cx="1685925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Transferred from Dept. A</a:t>
            </a:r>
            <a:endParaRPr lang="en-US" sz="2000" b="1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9817" y="4443577"/>
            <a:ext cx="6699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 ada penambahan material, tenaga kerja, maupun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overhead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Departemen B, maka hanya perlu melakukan hal yang sama seperti di Departemen B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7780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476247" y="112659"/>
            <a:ext cx="10776857" cy="6267994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09611" y="965334"/>
            <a:ext cx="28289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   Raw Materials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19965" y="1385037"/>
            <a:ext cx="2819400" cy="1600200"/>
            <a:chOff x="914400" y="1296193"/>
            <a:chExt cx="2819400" cy="1600200"/>
          </a:xfrm>
        </p:grpSpPr>
        <p:sp>
          <p:nvSpPr>
            <p:cNvPr id="14338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742649" y="990599"/>
            <a:ext cx="2828925" cy="5606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 Work in Process</a:t>
            </a:r>
            <a:br>
              <a:rPr lang="en-US" b="1" dirty="0">
                <a:solidFill>
                  <a:srgbClr val="FFFFFF"/>
                </a:solidFill>
                <a:latin typeface="Arial" charset="0"/>
              </a:rPr>
            </a:br>
            <a:r>
              <a:rPr lang="en-US" b="1" dirty="0">
                <a:solidFill>
                  <a:srgbClr val="FFFFFF"/>
                </a:solidFill>
                <a:latin typeface="Arial" charset="0"/>
              </a:rPr>
              <a:t>    Department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</a:rPr>
              <a:t>B</a:t>
            </a:r>
            <a:endParaRPr lang="en-US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title"/>
          </p:nvPr>
        </p:nvSpPr>
        <p:spPr>
          <a:xfrm>
            <a:off x="1141413" y="250194"/>
            <a:ext cx="9905998" cy="740405"/>
          </a:xfrm>
          <a:noFill/>
          <a:ln/>
        </p:spPr>
        <p:txBody>
          <a:bodyPr/>
          <a:lstStyle/>
          <a:p>
            <a:pPr algn="ctr"/>
            <a:r>
              <a:rPr lang="en-US" dirty="0"/>
              <a:t>Process Cost </a:t>
            </a:r>
            <a:r>
              <a:rPr lang="en-US" dirty="0" smtClean="0"/>
              <a:t>Flows DEPT. B</a:t>
            </a:r>
            <a:endParaRPr lang="en-US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76247" y="1457361"/>
            <a:ext cx="1914525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7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000" b="1" dirty="0" smtClean="0">
                <a:solidFill>
                  <a:srgbClr val="F39FD1"/>
                </a:solidFill>
                <a:latin typeface="Arial" charset="0"/>
              </a:rPr>
              <a:t>Purchases</a:t>
            </a:r>
            <a:endParaRPr lang="en-US" sz="2000" b="1" dirty="0">
              <a:solidFill>
                <a:srgbClr val="F39FD1"/>
              </a:solidFill>
              <a:latin typeface="Arial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42948" y="3555300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00DFCA"/>
                </a:solidFill>
                <a:latin typeface="Arial" charset="0"/>
              </a:rPr>
              <a:t>Other Overhead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166642" y="1373190"/>
            <a:ext cx="2819400" cy="1600200"/>
            <a:chOff x="914400" y="1296193"/>
            <a:chExt cx="2819400" cy="1600200"/>
          </a:xfrm>
        </p:grpSpPr>
        <p:sp>
          <p:nvSpPr>
            <p:cNvPr id="17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4060192" y="933764"/>
            <a:ext cx="301729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</a:rPr>
              <a:t>Salaries &amp; Wages Payable</a:t>
            </a:r>
            <a:endParaRPr lang="en-US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712808" y="3063273"/>
            <a:ext cx="301521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</a:rPr>
              <a:t>Manufacturing Overhead</a:t>
            </a:r>
            <a:endParaRPr lang="en-US" b="1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23162" y="3482976"/>
            <a:ext cx="2819400" cy="2160178"/>
            <a:chOff x="914400" y="1296193"/>
            <a:chExt cx="2819400" cy="1600200"/>
          </a:xfrm>
        </p:grpSpPr>
        <p:sp>
          <p:nvSpPr>
            <p:cNvPr id="22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980777" y="1551264"/>
            <a:ext cx="2819400" cy="2702535"/>
            <a:chOff x="914400" y="1296193"/>
            <a:chExt cx="2819400" cy="1600200"/>
          </a:xfrm>
        </p:grpSpPr>
        <p:sp>
          <p:nvSpPr>
            <p:cNvPr id="25" name="Line 2"/>
            <p:cNvSpPr>
              <a:spLocks noChangeShapeType="1"/>
            </p:cNvSpPr>
            <p:nvPr/>
          </p:nvSpPr>
          <p:spPr bwMode="auto">
            <a:xfrm>
              <a:off x="914400" y="1296193"/>
              <a:ext cx="281940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2218509" y="1296193"/>
              <a:ext cx="0" cy="160020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7685426" y="2551616"/>
            <a:ext cx="1601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00FF00"/>
                </a:solidFill>
                <a:latin typeface="Arial" charset="0"/>
              </a:rPr>
              <a:t>Direct</a:t>
            </a:r>
            <a:br>
              <a:rPr lang="en-US" sz="2000" b="1" dirty="0">
                <a:solidFill>
                  <a:srgbClr val="00FF00"/>
                </a:solidFill>
                <a:latin typeface="Arial" charset="0"/>
              </a:rPr>
            </a:br>
            <a:r>
              <a:rPr lang="en-US" sz="2000" b="1" dirty="0">
                <a:solidFill>
                  <a:srgbClr val="00FF00"/>
                </a:solidFill>
                <a:latin typeface="Arial" charset="0"/>
              </a:rPr>
              <a:t>Material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68152" y="1377271"/>
            <a:ext cx="1601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b="1" smtClean="0">
                <a:solidFill>
                  <a:srgbClr val="00FF00"/>
                </a:solidFill>
                <a:latin typeface="Arial" charset="0"/>
              </a:rPr>
              <a:t>Direct</a:t>
            </a:r>
            <a:br>
              <a:rPr lang="en-US" b="1" smtClean="0">
                <a:solidFill>
                  <a:srgbClr val="00FF00"/>
                </a:solidFill>
                <a:latin typeface="Arial" charset="0"/>
              </a:rPr>
            </a:br>
            <a:r>
              <a:rPr lang="en-US" b="1" smtClean="0">
                <a:solidFill>
                  <a:srgbClr val="00FF00"/>
                </a:solidFill>
                <a:latin typeface="Arial" charset="0"/>
              </a:rPr>
              <a:t>Material</a:t>
            </a:r>
            <a:endParaRPr lang="en-US" b="1" dirty="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383148" y="1396959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Direct</a:t>
            </a:r>
            <a:br>
              <a:rPr lang="en-US" sz="2000" b="1" dirty="0">
                <a:solidFill>
                  <a:srgbClr val="FC0128"/>
                </a:solidFill>
                <a:latin typeface="Arial" charset="0"/>
              </a:rPr>
            </a:b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 Labor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7794391" y="3141643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Direct</a:t>
            </a:r>
            <a:br>
              <a:rPr lang="en-US" sz="2000" b="1" dirty="0">
                <a:solidFill>
                  <a:srgbClr val="FC0128"/>
                </a:solidFill>
                <a:latin typeface="Arial" charset="0"/>
              </a:rPr>
            </a:br>
            <a:r>
              <a:rPr lang="en-US" sz="2000" b="1" dirty="0">
                <a:solidFill>
                  <a:srgbClr val="FC0128"/>
                </a:solidFill>
                <a:latin typeface="Arial" charset="0"/>
              </a:rPr>
              <a:t> Labor</a:t>
            </a: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2048690" y="3531775"/>
            <a:ext cx="1685925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Overhead</a:t>
            </a:r>
            <a:br>
              <a:rPr lang="en-US" sz="2000" b="1" dirty="0">
                <a:solidFill>
                  <a:srgbClr val="FFFF00"/>
                </a:solidFill>
                <a:latin typeface="Arial" charset="0"/>
              </a:rPr>
            </a:b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Applied to Work in</a:t>
            </a:r>
            <a:br>
              <a:rPr lang="en-US" sz="2000" b="1" dirty="0">
                <a:solidFill>
                  <a:srgbClr val="FFFF00"/>
                </a:solidFill>
                <a:latin typeface="Arial" charset="0"/>
              </a:rPr>
            </a:b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Process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7637939" y="3699150"/>
            <a:ext cx="16859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 smtClean="0">
                <a:solidFill>
                  <a:srgbClr val="FFFF00"/>
                </a:solidFill>
                <a:latin typeface="Arial" charset="0"/>
              </a:rPr>
              <a:t>Overhead</a:t>
            </a:r>
            <a:endParaRPr lang="en-US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7643387" y="1588910"/>
            <a:ext cx="1685925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charset="0"/>
              </a:rPr>
              <a:t>Transferred from Dept. A</a:t>
            </a:r>
            <a:endParaRPr lang="en-US" sz="2000" b="1" dirty="0">
              <a:solidFill>
                <a:schemeClr val="accent4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8920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476247" y="250194"/>
            <a:ext cx="10776857" cy="6267994"/>
          </a:xfrm>
          <a:prstGeom prst="roundRect">
            <a:avLst/>
          </a:prstGeom>
          <a:solidFill>
            <a:schemeClr val="bg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title"/>
          </p:nvPr>
        </p:nvSpPr>
        <p:spPr>
          <a:xfrm>
            <a:off x="1141413" y="250194"/>
            <a:ext cx="9905998" cy="740405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Process Cost </a:t>
            </a:r>
            <a:r>
              <a:rPr lang="en-US" dirty="0" smtClean="0"/>
              <a:t>Flows for cost of goods sold</a:t>
            </a:r>
            <a:endParaRPr lang="en-US" dirty="0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6979331" y="1614443"/>
            <a:ext cx="2600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Finished Goods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534581" y="4586243"/>
            <a:ext cx="130492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>
                <a:solidFill>
                  <a:srgbClr val="FDC0E5"/>
                </a:solidFill>
                <a:latin typeface="Arial" charset="0"/>
              </a:rPr>
              <a:t>Cost of</a:t>
            </a:r>
            <a:br>
              <a:rPr lang="en-US" sz="2000" b="1">
                <a:solidFill>
                  <a:srgbClr val="FDC0E5"/>
                </a:solidFill>
                <a:latin typeface="Arial" charset="0"/>
              </a:rPr>
            </a:br>
            <a:r>
              <a:rPr lang="en-US" sz="2000" b="1">
                <a:solidFill>
                  <a:srgbClr val="FDC0E5"/>
                </a:solidFill>
                <a:latin typeface="Arial" charset="0"/>
              </a:rPr>
              <a:t> Goods</a:t>
            </a:r>
            <a:br>
              <a:rPr lang="en-US" sz="2000" b="1">
                <a:solidFill>
                  <a:srgbClr val="FDC0E5"/>
                </a:solidFill>
                <a:latin typeface="Arial" charset="0"/>
              </a:rPr>
            </a:br>
            <a:r>
              <a:rPr lang="en-US" sz="2000" b="1">
                <a:solidFill>
                  <a:srgbClr val="FDC0E5"/>
                </a:solidFill>
                <a:latin typeface="Arial" charset="0"/>
              </a:rPr>
              <a:t>Sold </a:t>
            </a:r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4310743" y="4508455"/>
            <a:ext cx="3200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5910943" y="4508455"/>
            <a:ext cx="0" cy="1447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820581" y="2071643"/>
            <a:ext cx="130492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Cost of</a:t>
            </a:r>
            <a:br>
              <a:rPr lang="en-US" sz="2000" b="1">
                <a:solidFill>
                  <a:schemeClr val="accent2"/>
                </a:solidFill>
                <a:latin typeface="Arial" charset="0"/>
              </a:rPr>
            </a:br>
            <a:r>
              <a:rPr lang="en-US" sz="2000" b="1">
                <a:solidFill>
                  <a:schemeClr val="accent2"/>
                </a:solidFill>
                <a:latin typeface="Arial" charset="0"/>
              </a:rPr>
              <a:t> Goods</a:t>
            </a:r>
            <a:br>
              <a:rPr lang="en-US" sz="2000" b="1">
                <a:solidFill>
                  <a:schemeClr val="accent2"/>
                </a:solidFill>
                <a:latin typeface="Arial" charset="0"/>
              </a:rPr>
            </a:br>
            <a:r>
              <a:rPr lang="en-US" sz="2000" b="1">
                <a:solidFill>
                  <a:schemeClr val="accent2"/>
                </a:solidFill>
                <a:latin typeface="Arial" charset="0"/>
              </a:rPr>
              <a:t>Mfd. </a:t>
            </a:r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>
            <a:off x="6749143" y="1993855"/>
            <a:ext cx="28194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>
            <a:off x="8120743" y="1993855"/>
            <a:ext cx="0" cy="14478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115981" y="2071643"/>
            <a:ext cx="130492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>
                <a:solidFill>
                  <a:srgbClr val="FDC0E5"/>
                </a:solidFill>
                <a:latin typeface="Arial" charset="0"/>
              </a:rPr>
              <a:t>Cost of</a:t>
            </a:r>
            <a:br>
              <a:rPr lang="en-US" sz="2000" b="1">
                <a:solidFill>
                  <a:srgbClr val="FDC0E5"/>
                </a:solidFill>
                <a:latin typeface="Arial" charset="0"/>
              </a:rPr>
            </a:br>
            <a:r>
              <a:rPr lang="en-US" sz="2000" b="1">
                <a:solidFill>
                  <a:srgbClr val="FDC0E5"/>
                </a:solidFill>
                <a:latin typeface="Arial" charset="0"/>
              </a:rPr>
              <a:t> Goods</a:t>
            </a:r>
            <a:br>
              <a:rPr lang="en-US" sz="2000" b="1">
                <a:solidFill>
                  <a:srgbClr val="FDC0E5"/>
                </a:solidFill>
                <a:latin typeface="Arial" charset="0"/>
              </a:rPr>
            </a:br>
            <a:r>
              <a:rPr lang="en-US" sz="2000" b="1">
                <a:solidFill>
                  <a:srgbClr val="FDC0E5"/>
                </a:solidFill>
                <a:latin typeface="Arial" charset="0"/>
              </a:rPr>
              <a:t>Sold 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9263743" y="2603455"/>
            <a:ext cx="457200" cy="0"/>
          </a:xfrm>
          <a:prstGeom prst="line">
            <a:avLst/>
          </a:prstGeom>
          <a:noFill/>
          <a:ln w="25400">
            <a:solidFill>
              <a:srgbClr val="FDC0E5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>
            <a:off x="9720943" y="2603455"/>
            <a:ext cx="0" cy="1295400"/>
          </a:xfrm>
          <a:prstGeom prst="line">
            <a:avLst/>
          </a:prstGeom>
          <a:noFill/>
          <a:ln w="25400">
            <a:solidFill>
              <a:srgbClr val="FDC0E5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 flipH="1">
            <a:off x="4005943" y="3898855"/>
            <a:ext cx="5715000" cy="0"/>
          </a:xfrm>
          <a:prstGeom prst="line">
            <a:avLst/>
          </a:prstGeom>
          <a:noFill/>
          <a:ln w="25400">
            <a:solidFill>
              <a:srgbClr val="FDC0E5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13"/>
          <p:cNvSpPr>
            <a:spLocks noChangeShapeType="1"/>
          </p:cNvSpPr>
          <p:nvPr/>
        </p:nvSpPr>
        <p:spPr bwMode="auto">
          <a:xfrm>
            <a:off x="4005943" y="3898855"/>
            <a:ext cx="0" cy="1143000"/>
          </a:xfrm>
          <a:prstGeom prst="line">
            <a:avLst/>
          </a:prstGeom>
          <a:noFill/>
          <a:ln w="25400">
            <a:solidFill>
              <a:srgbClr val="FDC0E5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>
            <a:off x="4005943" y="5041855"/>
            <a:ext cx="609600" cy="0"/>
          </a:xfrm>
          <a:prstGeom prst="line">
            <a:avLst/>
          </a:prstGeom>
          <a:noFill/>
          <a:ln w="25400">
            <a:solidFill>
              <a:srgbClr val="FDC0E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Rectangle 15"/>
          <p:cNvSpPr>
            <a:spLocks noChangeArrowheads="1"/>
          </p:cNvSpPr>
          <p:nvPr/>
        </p:nvSpPr>
        <p:spPr bwMode="auto">
          <a:xfrm>
            <a:off x="4312331" y="4129043"/>
            <a:ext cx="3209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 Cost of Goods Sold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4691743" y="2527255"/>
            <a:ext cx="2286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3496356" y="2004968"/>
            <a:ext cx="122872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Cost of</a:t>
            </a:r>
            <a:br>
              <a:rPr lang="en-US" sz="2000" b="1">
                <a:solidFill>
                  <a:schemeClr val="accent2"/>
                </a:solidFill>
                <a:latin typeface="Arial" charset="0"/>
              </a:rPr>
            </a:br>
            <a:r>
              <a:rPr lang="en-US" sz="2000" b="1">
                <a:solidFill>
                  <a:schemeClr val="accent2"/>
                </a:solidFill>
                <a:latin typeface="Arial" charset="0"/>
              </a:rPr>
              <a:t> Goods Mfd.</a:t>
            </a:r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2024743" y="1993855"/>
            <a:ext cx="2895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2543" y="1993855"/>
            <a:ext cx="0" cy="2133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Rectangle 21"/>
          <p:cNvSpPr>
            <a:spLocks noChangeArrowheads="1"/>
          </p:cNvSpPr>
          <p:nvPr/>
        </p:nvSpPr>
        <p:spPr bwMode="auto">
          <a:xfrm>
            <a:off x="1719943" y="2070055"/>
            <a:ext cx="1905000" cy="222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2102531" y="1309643"/>
            <a:ext cx="2828925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 Work in Process</a:t>
            </a:r>
            <a:br>
              <a:rPr lang="en-US" b="1">
                <a:solidFill>
                  <a:srgbClr val="FFFFFF"/>
                </a:solidFill>
                <a:latin typeface="Arial" charset="0"/>
              </a:rPr>
            </a:br>
            <a:r>
              <a:rPr lang="en-US" b="1">
                <a:solidFill>
                  <a:srgbClr val="FFFFFF"/>
                </a:solidFill>
                <a:latin typeface="Arial" charset="0"/>
              </a:rPr>
              <a:t>    Department B</a:t>
            </a: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1791381" y="2628855"/>
            <a:ext cx="16859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>
                <a:solidFill>
                  <a:srgbClr val="00FF00"/>
                </a:solidFill>
                <a:latin typeface="Arial" charset="0"/>
              </a:rPr>
              <a:t>Direct</a:t>
            </a:r>
            <a:br>
              <a:rPr lang="en-US" sz="2000" b="1">
                <a:solidFill>
                  <a:srgbClr val="00FF00"/>
                </a:solidFill>
                <a:latin typeface="Arial" charset="0"/>
              </a:rPr>
            </a:br>
            <a:r>
              <a:rPr lang="en-US" sz="2000" b="1">
                <a:solidFill>
                  <a:srgbClr val="00FF00"/>
                </a:solidFill>
                <a:latin typeface="Arial" charset="0"/>
              </a:rPr>
              <a:t> Material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1937431" y="3238455"/>
            <a:ext cx="13811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>
                <a:solidFill>
                  <a:srgbClr val="FC0128"/>
                </a:solidFill>
                <a:latin typeface="Arial" charset="0"/>
              </a:rPr>
              <a:t>Direct</a:t>
            </a:r>
            <a:br>
              <a:rPr lang="en-US" sz="2000" b="1">
                <a:solidFill>
                  <a:srgbClr val="FC0128"/>
                </a:solidFill>
                <a:latin typeface="Arial" charset="0"/>
              </a:rPr>
            </a:br>
            <a:r>
              <a:rPr lang="en-US" sz="2000" b="1">
                <a:solidFill>
                  <a:srgbClr val="FC0128"/>
                </a:solidFill>
                <a:latin typeface="Arial" charset="0"/>
              </a:rPr>
              <a:t> Labor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1680256" y="1997030"/>
            <a:ext cx="18383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>
                <a:solidFill>
                  <a:srgbClr val="FCFEB9"/>
                </a:solidFill>
                <a:latin typeface="Arial" charset="0"/>
              </a:rPr>
              <a:t>Transferred</a:t>
            </a:r>
            <a:br>
              <a:rPr lang="en-US" sz="2000" b="1">
                <a:solidFill>
                  <a:srgbClr val="FCFEB9"/>
                </a:solidFill>
                <a:latin typeface="Arial" charset="0"/>
              </a:rPr>
            </a:br>
            <a:r>
              <a:rPr lang="en-US" sz="2000" b="1">
                <a:solidFill>
                  <a:srgbClr val="FCFEB9"/>
                </a:solidFill>
                <a:latin typeface="Arial" charset="0"/>
              </a:rPr>
              <a:t> from Dept. A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618" y="3825314"/>
            <a:ext cx="14574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00000"/>
              <a:buFontTx/>
              <a:buChar char="•"/>
            </a:pP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Overhead</a:t>
            </a:r>
          </a:p>
        </p:txBody>
      </p:sp>
    </p:spTree>
    <p:extLst>
      <p:ext uri="{BB962C8B-B14F-4D97-AF65-F5344CB8AC3E}">
        <p14:creationId xmlns:p14="http://schemas.microsoft.com/office/powerpoint/2010/main" val="250254958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71789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 smtClean="0"/>
              <a:t>Perbandingan</a:t>
            </a:r>
            <a:r>
              <a:rPr lang="en-US" sz="4000" b="1" dirty="0" smtClean="0"/>
              <a:t> </a:t>
            </a:r>
            <a:r>
              <a:rPr lang="en-US" sz="4000" b="1" i="1" dirty="0" smtClean="0"/>
              <a:t>Job-Order </a:t>
            </a:r>
            <a:r>
              <a:rPr lang="en-US" sz="4000" b="1" i="1" dirty="0"/>
              <a:t>Costing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i="1" dirty="0"/>
              <a:t>Process Costing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490980" y="1719217"/>
            <a:ext cx="4203700" cy="4470400"/>
          </a:xfrm>
          <a:noFill/>
          <a:ln w="25400" cap="flat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45000"/>
              </a:spcBef>
              <a:buFont typeface="Monotype Sorts" charset="2"/>
              <a:buNone/>
            </a:pPr>
            <a:r>
              <a:rPr lang="en-US" dirty="0">
                <a:solidFill>
                  <a:schemeClr val="bg1"/>
                </a:solidFill>
              </a:rPr>
              <a:t>Job-order costing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l"/>
            </a:pPr>
            <a:r>
              <a:rPr lang="en-US" sz="2400" dirty="0">
                <a:solidFill>
                  <a:schemeClr val="bg1"/>
                </a:solidFill>
              </a:rPr>
              <a:t>Costs accumulated by the job.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l"/>
            </a:pPr>
            <a:r>
              <a:rPr lang="en-US" sz="2400" dirty="0">
                <a:solidFill>
                  <a:schemeClr val="bg1"/>
                </a:solidFill>
              </a:rPr>
              <a:t>Work in process has a job-cost sheet for each job.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l"/>
            </a:pPr>
            <a:r>
              <a:rPr lang="en-US" sz="2400" dirty="0">
                <a:solidFill>
                  <a:schemeClr val="bg1"/>
                </a:solidFill>
              </a:rPr>
              <a:t>Many unique, high cost jobs.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l"/>
            </a:pPr>
            <a:r>
              <a:rPr lang="en-US" sz="2400" dirty="0">
                <a:solidFill>
                  <a:schemeClr val="bg1"/>
                </a:solidFill>
              </a:rPr>
              <a:t>Jobs built to customer order.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435634" y="1721757"/>
            <a:ext cx="4264025" cy="4470400"/>
          </a:xfrm>
          <a:noFill/>
          <a:ln w="25400" cap="flat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45000"/>
              </a:spcBef>
              <a:buFont typeface="Monotype Sorts" charset="2"/>
              <a:buNone/>
            </a:pPr>
            <a:r>
              <a:rPr lang="en-US" dirty="0">
                <a:solidFill>
                  <a:schemeClr val="bg1"/>
                </a:solidFill>
              </a:rPr>
              <a:t>Process costing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l"/>
            </a:pPr>
            <a:r>
              <a:rPr lang="en-US" sz="2400" dirty="0">
                <a:solidFill>
                  <a:schemeClr val="bg1"/>
                </a:solidFill>
              </a:rPr>
              <a:t>Costs accumulated by department or process.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l"/>
            </a:pPr>
            <a:r>
              <a:rPr lang="en-US" sz="2400" dirty="0">
                <a:solidFill>
                  <a:schemeClr val="bg1"/>
                </a:solidFill>
              </a:rPr>
              <a:t>Work in process has a production report for each batch of products. 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l"/>
            </a:pPr>
            <a:r>
              <a:rPr lang="en-US" sz="2400" dirty="0">
                <a:solidFill>
                  <a:schemeClr val="bg1"/>
                </a:solidFill>
              </a:rPr>
              <a:t>A few identical, low cost products. 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l"/>
            </a:pPr>
            <a:r>
              <a:rPr lang="en-US" sz="2400" dirty="0">
                <a:solidFill>
                  <a:schemeClr val="bg1"/>
                </a:solidFill>
              </a:rPr>
              <a:t>Units continuously produced for inventory in automated process.</a:t>
            </a:r>
          </a:p>
        </p:txBody>
      </p:sp>
    </p:spTree>
    <p:extLst>
      <p:ext uri="{BB962C8B-B14F-4D97-AF65-F5344CB8AC3E}">
        <p14:creationId xmlns:p14="http://schemas.microsoft.com/office/powerpoint/2010/main" val="24727252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14016"/>
            <a:ext cx="9905998" cy="1001276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Proses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iv.2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1412" y="1867989"/>
            <a:ext cx="9905999" cy="39232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Proses </a:t>
            </a:r>
            <a:r>
              <a:rPr lang="en-US" sz="2800" dirty="0" err="1" smtClean="0"/>
              <a:t>estimasi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(</a:t>
            </a:r>
            <a:r>
              <a:rPr lang="en-US" sz="2800" i="1" dirty="0" smtClean="0"/>
              <a:t>job order costing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i="1" dirty="0" smtClean="0"/>
              <a:t>process costing</a:t>
            </a:r>
            <a:r>
              <a:rPr lang="en-US" sz="28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Perbandingan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estimasi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eksisting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46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Job Order Costing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Job Order Costing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Barokah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SMP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7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.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16 November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26 November.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Barokah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Finishing.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4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Mengukir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(A1)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Merakit</a:t>
            </a:r>
            <a:r>
              <a:rPr lang="en-US" dirty="0" smtClean="0"/>
              <a:t> (A2)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Mengamplas</a:t>
            </a:r>
            <a:r>
              <a:rPr lang="en-US" dirty="0" smtClean="0"/>
              <a:t> (A3)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1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Departemen</a:t>
            </a:r>
            <a:r>
              <a:rPr lang="en-US" dirty="0" smtClean="0"/>
              <a:t> Finishing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Penyemprotan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/ </a:t>
            </a:r>
            <a:r>
              <a:rPr lang="en-US" i="1" dirty="0" smtClean="0"/>
              <a:t>sanding </a:t>
            </a:r>
            <a:r>
              <a:rPr lang="en-US" dirty="0" smtClean="0"/>
              <a:t>(B1)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Pengamplasan</a:t>
            </a:r>
            <a:r>
              <a:rPr lang="en-US" dirty="0" smtClean="0"/>
              <a:t> (B2)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Pengecatan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(B3)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Pengamplasan</a:t>
            </a:r>
            <a:r>
              <a:rPr lang="en-US" dirty="0" smtClean="0"/>
              <a:t> (B4)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Pelitur</a:t>
            </a:r>
            <a:r>
              <a:rPr lang="en-US" dirty="0" smtClean="0"/>
              <a:t> (</a:t>
            </a:r>
            <a:r>
              <a:rPr lang="en-US" i="1" dirty="0" err="1" smtClean="0"/>
              <a:t>melamic</a:t>
            </a:r>
            <a:r>
              <a:rPr lang="en-US" i="1" dirty="0" smtClean="0"/>
              <a:t>, doff, </a:t>
            </a:r>
            <a:r>
              <a:rPr lang="en-US" dirty="0" err="1" smtClean="0"/>
              <a:t>atau</a:t>
            </a:r>
            <a:r>
              <a:rPr lang="en-US" i="1" dirty="0" smtClean="0"/>
              <a:t> gloss</a:t>
            </a:r>
            <a:r>
              <a:rPr lang="en-US" dirty="0" smtClean="0"/>
              <a:t>) (B5)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45" y="352062"/>
            <a:ext cx="10515600" cy="732155"/>
          </a:xfrm>
        </p:spPr>
        <p:txBody>
          <a:bodyPr/>
          <a:lstStyle/>
          <a:p>
            <a:r>
              <a:rPr lang="en-US" dirty="0" smtClean="0"/>
              <a:t>Materials Requisition Form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823437"/>
              </p:ext>
            </p:extLst>
          </p:nvPr>
        </p:nvGraphicFramePr>
        <p:xfrm>
          <a:off x="362493" y="1240971"/>
          <a:ext cx="11467013" cy="5382846"/>
        </p:xfrm>
        <a:graphic>
          <a:graphicData uri="http://schemas.openxmlformats.org/drawingml/2006/table">
            <a:tbl>
              <a:tblPr/>
              <a:tblGrid>
                <a:gridCol w="1366929">
                  <a:extLst>
                    <a:ext uri="{9D8B030D-6E8A-4147-A177-3AD203B41FA5}">
                      <a16:colId xmlns:a16="http://schemas.microsoft.com/office/drawing/2014/main" val="4174803976"/>
                    </a:ext>
                  </a:extLst>
                </a:gridCol>
                <a:gridCol w="1696003">
                  <a:extLst>
                    <a:ext uri="{9D8B030D-6E8A-4147-A177-3AD203B41FA5}">
                      <a16:colId xmlns:a16="http://schemas.microsoft.com/office/drawing/2014/main" val="1492999812"/>
                    </a:ext>
                  </a:extLst>
                </a:gridCol>
                <a:gridCol w="1215047">
                  <a:extLst>
                    <a:ext uri="{9D8B030D-6E8A-4147-A177-3AD203B41FA5}">
                      <a16:colId xmlns:a16="http://schemas.microsoft.com/office/drawing/2014/main" val="816215855"/>
                    </a:ext>
                  </a:extLst>
                </a:gridCol>
                <a:gridCol w="1518810">
                  <a:extLst>
                    <a:ext uri="{9D8B030D-6E8A-4147-A177-3AD203B41FA5}">
                      <a16:colId xmlns:a16="http://schemas.microsoft.com/office/drawing/2014/main" val="3652353119"/>
                    </a:ext>
                  </a:extLst>
                </a:gridCol>
                <a:gridCol w="1493497">
                  <a:extLst>
                    <a:ext uri="{9D8B030D-6E8A-4147-A177-3AD203B41FA5}">
                      <a16:colId xmlns:a16="http://schemas.microsoft.com/office/drawing/2014/main" val="3315436468"/>
                    </a:ext>
                  </a:extLst>
                </a:gridCol>
                <a:gridCol w="1341615">
                  <a:extLst>
                    <a:ext uri="{9D8B030D-6E8A-4147-A177-3AD203B41FA5}">
                      <a16:colId xmlns:a16="http://schemas.microsoft.com/office/drawing/2014/main" val="3493412143"/>
                    </a:ext>
                  </a:extLst>
                </a:gridCol>
                <a:gridCol w="1341615">
                  <a:extLst>
                    <a:ext uri="{9D8B030D-6E8A-4147-A177-3AD203B41FA5}">
                      <a16:colId xmlns:a16="http://schemas.microsoft.com/office/drawing/2014/main" val="2830933495"/>
                    </a:ext>
                  </a:extLst>
                </a:gridCol>
                <a:gridCol w="1493497">
                  <a:extLst>
                    <a:ext uri="{9D8B030D-6E8A-4147-A177-3AD203B41FA5}">
                      <a16:colId xmlns:a16="http://schemas.microsoft.com/office/drawing/2014/main" val="2611406681"/>
                    </a:ext>
                  </a:extLst>
                </a:gridCol>
              </a:tblGrid>
              <a:tr h="3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315594"/>
                  </a:ext>
                </a:extLst>
              </a:tr>
              <a:tr h="4903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Materials Requisition Number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12345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18-Nov-15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372373"/>
                  </a:ext>
                </a:extLst>
              </a:tr>
              <a:tr h="3508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Job Number to be Charged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079482"/>
                  </a:ext>
                </a:extLst>
              </a:tr>
              <a:tr h="3508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Produksi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129476"/>
                  </a:ext>
                </a:extLst>
              </a:tr>
              <a:tr h="3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531713"/>
                  </a:ext>
                </a:extLst>
              </a:tr>
              <a:tr h="3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119050"/>
                  </a:ext>
                </a:extLst>
              </a:tr>
              <a:tr h="3508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Unit Cost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639215"/>
                  </a:ext>
                </a:extLst>
              </a:tr>
              <a:tr h="56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Kayu balok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Rp180,000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Rp1,800,000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08776"/>
                  </a:ext>
                </a:extLst>
              </a:tr>
              <a:tr h="3508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Kayu gelondongan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Rp135,000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Rp2,025,000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44321"/>
                  </a:ext>
                </a:extLst>
              </a:tr>
              <a:tr h="3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Rp3,825,000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471200"/>
                  </a:ext>
                </a:extLst>
              </a:tr>
              <a:tr h="3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500678"/>
                  </a:ext>
                </a:extLst>
              </a:tr>
              <a:tr h="56980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Supervisor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519227"/>
                  </a:ext>
                </a:extLst>
              </a:tr>
              <a:tr h="35086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063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30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45" y="352062"/>
            <a:ext cx="10515600" cy="732155"/>
          </a:xfrm>
        </p:spPr>
        <p:txBody>
          <a:bodyPr/>
          <a:lstStyle/>
          <a:p>
            <a:r>
              <a:rPr lang="en-US" dirty="0" smtClean="0"/>
              <a:t>Time Ticke</a:t>
            </a:r>
            <a:r>
              <a:rPr lang="en-US" dirty="0"/>
              <a:t>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135174"/>
              </p:ext>
            </p:extLst>
          </p:nvPr>
        </p:nvGraphicFramePr>
        <p:xfrm>
          <a:off x="870857" y="1293223"/>
          <a:ext cx="10136776" cy="5042257"/>
        </p:xfrm>
        <a:graphic>
          <a:graphicData uri="http://schemas.openxmlformats.org/drawingml/2006/table">
            <a:tbl>
              <a:tblPr/>
              <a:tblGrid>
                <a:gridCol w="1640795">
                  <a:extLst>
                    <a:ext uri="{9D8B030D-6E8A-4147-A177-3AD203B41FA5}">
                      <a16:colId xmlns:a16="http://schemas.microsoft.com/office/drawing/2014/main" val="3960869078"/>
                    </a:ext>
                  </a:extLst>
                </a:gridCol>
                <a:gridCol w="1334884">
                  <a:extLst>
                    <a:ext uri="{9D8B030D-6E8A-4147-A177-3AD203B41FA5}">
                      <a16:colId xmlns:a16="http://schemas.microsoft.com/office/drawing/2014/main" val="2484748755"/>
                    </a:ext>
                  </a:extLst>
                </a:gridCol>
                <a:gridCol w="2315190">
                  <a:extLst>
                    <a:ext uri="{9D8B030D-6E8A-4147-A177-3AD203B41FA5}">
                      <a16:colId xmlns:a16="http://schemas.microsoft.com/office/drawing/2014/main" val="2785634265"/>
                    </a:ext>
                  </a:extLst>
                </a:gridCol>
                <a:gridCol w="1480887">
                  <a:extLst>
                    <a:ext uri="{9D8B030D-6E8A-4147-A177-3AD203B41FA5}">
                      <a16:colId xmlns:a16="http://schemas.microsoft.com/office/drawing/2014/main" val="988879697"/>
                    </a:ext>
                  </a:extLst>
                </a:gridCol>
                <a:gridCol w="1640795">
                  <a:extLst>
                    <a:ext uri="{9D8B030D-6E8A-4147-A177-3AD203B41FA5}">
                      <a16:colId xmlns:a16="http://schemas.microsoft.com/office/drawing/2014/main" val="1201823628"/>
                    </a:ext>
                  </a:extLst>
                </a:gridCol>
                <a:gridCol w="1724225">
                  <a:extLst>
                    <a:ext uri="{9D8B030D-6E8A-4147-A177-3AD203B41FA5}">
                      <a16:colId xmlns:a16="http://schemas.microsoft.com/office/drawing/2014/main" val="997964384"/>
                    </a:ext>
                  </a:extLst>
                </a:gridCol>
              </a:tblGrid>
              <a:tr h="4583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Time Ticket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569428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18-Nov-15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945791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Employee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Sukiman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Pengukiran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73983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259024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Started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Ended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Time Completed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Job 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176762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Rp30,000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Rp105,000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937913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Rp30,000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Rp90,000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840414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Rp195,000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697846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371855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Supervisor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475719"/>
                  </a:ext>
                </a:extLst>
              </a:tr>
              <a:tr h="45838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550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4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1_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3.xml><?xml version="1.0" encoding="utf-8"?>
<a:theme xmlns:a="http://schemas.openxmlformats.org/drawingml/2006/main" name="2_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318</TotalTime>
  <Words>979</Words>
  <Application>Microsoft Office PowerPoint</Application>
  <PresentationFormat>Widescreen</PresentationFormat>
  <Paragraphs>396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Monotype Sorts</vt:lpstr>
      <vt:lpstr>SimSun</vt:lpstr>
      <vt:lpstr>Arial</vt:lpstr>
      <vt:lpstr>Calibri</vt:lpstr>
      <vt:lpstr>Times New Roman</vt:lpstr>
      <vt:lpstr>Trebuchet MS</vt:lpstr>
      <vt:lpstr>Tw Cen MT</vt:lpstr>
      <vt:lpstr>Wingdings</vt:lpstr>
      <vt:lpstr>Circuit</vt:lpstr>
      <vt:lpstr>1_Circuit</vt:lpstr>
      <vt:lpstr>2_Circuit</vt:lpstr>
      <vt:lpstr>BRIEFING tugas besar ANALISIS &amp; ESTIMASI BIAYA 2015</vt:lpstr>
      <vt:lpstr>Estimasi Biaya</vt:lpstr>
      <vt:lpstr>Proses pengerjaan bab iv.2</vt:lpstr>
      <vt:lpstr>Job Order Costing</vt:lpstr>
      <vt:lpstr>Contoh Kasus untuk Job Order Costing</vt:lpstr>
      <vt:lpstr>Departemen Produksi (A)</vt:lpstr>
      <vt:lpstr>Departemen Finishing (B)</vt:lpstr>
      <vt:lpstr>Materials Requisition Form</vt:lpstr>
      <vt:lpstr>Time Ticket</vt:lpstr>
      <vt:lpstr>Overhead Rate</vt:lpstr>
      <vt:lpstr>PowerPoint Presentation</vt:lpstr>
      <vt:lpstr>PERBANDINGAN harga eksisting dengan hasil estimasi biaya (JOB order costing)</vt:lpstr>
      <vt:lpstr>Process Costing</vt:lpstr>
      <vt:lpstr>CONTOH KASUS Dengan process costing</vt:lpstr>
      <vt:lpstr>CONTOH KASUS Dengan process costing</vt:lpstr>
      <vt:lpstr>ALUR PROcess costing</vt:lpstr>
      <vt:lpstr>ALUR PROcess costing</vt:lpstr>
      <vt:lpstr>ALUR PROcess costing</vt:lpstr>
      <vt:lpstr>ALUR PROcess costing</vt:lpstr>
      <vt:lpstr>ALUR PROcess costing</vt:lpstr>
      <vt:lpstr>PERBANDINGAN harga eksisting dengan hasil estimasi biaya (Process costing)</vt:lpstr>
      <vt:lpstr>Jika sudah, maka dapat berlanjut ke analisis data</vt:lpstr>
      <vt:lpstr>Terima kasih</vt:lpstr>
      <vt:lpstr>Process Cost Flows DEPT. A</vt:lpstr>
      <vt:lpstr>Process Cost Flows From Dept A to Dept B</vt:lpstr>
      <vt:lpstr>Process Cost Flows DEPT. B</vt:lpstr>
      <vt:lpstr>Process Cost Flows for cost of goods sold</vt:lpstr>
      <vt:lpstr>Perbandingan Job-Order Costing dan Process Costing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ANALISIS &amp; ESTIMASI BIAYA 2015</dc:title>
  <dc:creator>Fariza Aulia Putri</dc:creator>
  <cp:lastModifiedBy>Fariza Aulia Putri</cp:lastModifiedBy>
  <cp:revision>67</cp:revision>
  <dcterms:created xsi:type="dcterms:W3CDTF">2015-11-18T13:23:38Z</dcterms:created>
  <dcterms:modified xsi:type="dcterms:W3CDTF">2015-11-20T12:59:29Z</dcterms:modified>
</cp:coreProperties>
</file>